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sldIdLst>
    <p:sldId id="256" r:id="rId2"/>
    <p:sldId id="290" r:id="rId3"/>
    <p:sldId id="291" r:id="rId4"/>
    <p:sldId id="259" r:id="rId5"/>
    <p:sldId id="292" r:id="rId6"/>
    <p:sldId id="293" r:id="rId7"/>
    <p:sldId id="298" r:id="rId8"/>
    <p:sldId id="295" r:id="rId9"/>
    <p:sldId id="300" r:id="rId10"/>
    <p:sldId id="301" r:id="rId11"/>
    <p:sldId id="299" r:id="rId12"/>
    <p:sldId id="296" r:id="rId13"/>
    <p:sldId id="303" r:id="rId14"/>
    <p:sldId id="302" r:id="rId15"/>
    <p:sldId id="306" r:id="rId16"/>
    <p:sldId id="305" r:id="rId17"/>
    <p:sldId id="341" r:id="rId18"/>
    <p:sldId id="340" r:id="rId19"/>
    <p:sldId id="310" r:id="rId20"/>
    <p:sldId id="339" r:id="rId21"/>
    <p:sldId id="313" r:id="rId22"/>
    <p:sldId id="314" r:id="rId23"/>
    <p:sldId id="282" r:id="rId24"/>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72"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E332669-1B13-4A99-A990-347EF67E1C76}" type="datetimeFigureOut">
              <a:rPr lang="zh-CN" altLang="en-US" smtClean="0"/>
              <a:t>2025/8/13</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1920810A-A1B1-4140-ACE1-BDC5EE12F8D7}" type="slidenum">
              <a:rPr lang="zh-CN" altLang="en-US" smtClean="0"/>
              <a:t>‹#›</a:t>
            </a:fld>
            <a:endParaRPr lang="zh-CN" altLang="en-US"/>
          </a:p>
        </p:txBody>
      </p:sp>
    </p:spTree>
    <p:extLst>
      <p:ext uri="{BB962C8B-B14F-4D97-AF65-F5344CB8AC3E}">
        <p14:creationId xmlns:p14="http://schemas.microsoft.com/office/powerpoint/2010/main" val="3993774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5</a:t>
            </a:fld>
            <a:endParaRPr lang="zh-CN" altLang="en-US"/>
          </a:p>
        </p:txBody>
      </p:sp>
    </p:spTree>
    <p:extLst>
      <p:ext uri="{BB962C8B-B14F-4D97-AF65-F5344CB8AC3E}">
        <p14:creationId xmlns:p14="http://schemas.microsoft.com/office/powerpoint/2010/main" val="2227876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8</a:t>
            </a:fld>
            <a:endParaRPr lang="zh-CN" altLang="en-US"/>
          </a:p>
        </p:txBody>
      </p:sp>
    </p:spTree>
    <p:extLst>
      <p:ext uri="{BB962C8B-B14F-4D97-AF65-F5344CB8AC3E}">
        <p14:creationId xmlns:p14="http://schemas.microsoft.com/office/powerpoint/2010/main" val="40297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10</a:t>
            </a:fld>
            <a:endParaRPr lang="zh-CN" altLang="en-US"/>
          </a:p>
        </p:txBody>
      </p:sp>
    </p:spTree>
    <p:extLst>
      <p:ext uri="{BB962C8B-B14F-4D97-AF65-F5344CB8AC3E}">
        <p14:creationId xmlns:p14="http://schemas.microsoft.com/office/powerpoint/2010/main" val="1235844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14</a:t>
            </a:fld>
            <a:endParaRPr lang="zh-CN" altLang="en-US"/>
          </a:p>
        </p:txBody>
      </p:sp>
    </p:spTree>
    <p:extLst>
      <p:ext uri="{BB962C8B-B14F-4D97-AF65-F5344CB8AC3E}">
        <p14:creationId xmlns:p14="http://schemas.microsoft.com/office/powerpoint/2010/main" val="1803308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16</a:t>
            </a:fld>
            <a:endParaRPr lang="zh-CN" altLang="en-US"/>
          </a:p>
        </p:txBody>
      </p:sp>
    </p:spTree>
    <p:extLst>
      <p:ext uri="{BB962C8B-B14F-4D97-AF65-F5344CB8AC3E}">
        <p14:creationId xmlns:p14="http://schemas.microsoft.com/office/powerpoint/2010/main" val="3333124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17</a:t>
            </a:fld>
            <a:endParaRPr lang="zh-CN" altLang="en-US"/>
          </a:p>
        </p:txBody>
      </p:sp>
    </p:spTree>
    <p:extLst>
      <p:ext uri="{BB962C8B-B14F-4D97-AF65-F5344CB8AC3E}">
        <p14:creationId xmlns:p14="http://schemas.microsoft.com/office/powerpoint/2010/main" val="4230949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18</a:t>
            </a:fld>
            <a:endParaRPr lang="zh-CN" altLang="en-US"/>
          </a:p>
        </p:txBody>
      </p:sp>
    </p:spTree>
    <p:extLst>
      <p:ext uri="{BB962C8B-B14F-4D97-AF65-F5344CB8AC3E}">
        <p14:creationId xmlns:p14="http://schemas.microsoft.com/office/powerpoint/2010/main" val="158711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sz="4000" b="1" i="0">
                <a:solidFill>
                  <a:srgbClr val="C7161E"/>
                </a:solidFill>
                <a:latin typeface="微软雅黑"/>
                <a:cs typeface="微软雅黑"/>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C7161E"/>
          </a:solidFill>
        </p:spPr>
        <p:txBody>
          <a:bodyPr wrap="square" lIns="0" tIns="0" rIns="0" bIns="0" rtlCol="0"/>
          <a:lstStyle/>
          <a:p>
            <a:endParaRPr/>
          </a:p>
        </p:txBody>
      </p:sp>
      <p:sp>
        <p:nvSpPr>
          <p:cNvPr id="17" name="bg object 17"/>
          <p:cNvSpPr/>
          <p:nvPr/>
        </p:nvSpPr>
        <p:spPr>
          <a:xfrm>
            <a:off x="3419855" y="0"/>
            <a:ext cx="5352415" cy="5219700"/>
          </a:xfrm>
          <a:custGeom>
            <a:avLst/>
            <a:gdLst/>
            <a:ahLst/>
            <a:cxnLst/>
            <a:rect l="l" t="t" r="r" b="b"/>
            <a:pathLst>
              <a:path w="5352415" h="5219700">
                <a:moveTo>
                  <a:pt x="5352288" y="0"/>
                </a:moveTo>
                <a:lnTo>
                  <a:pt x="0" y="0"/>
                </a:lnTo>
                <a:lnTo>
                  <a:pt x="0" y="4175760"/>
                </a:lnTo>
                <a:lnTo>
                  <a:pt x="2676144" y="5219700"/>
                </a:lnTo>
                <a:lnTo>
                  <a:pt x="5352288" y="4175760"/>
                </a:lnTo>
                <a:lnTo>
                  <a:pt x="5352288" y="0"/>
                </a:lnTo>
                <a:close/>
              </a:path>
            </a:pathLst>
          </a:custGeom>
          <a:solidFill>
            <a:srgbClr val="FFFFFF"/>
          </a:solidFill>
        </p:spPr>
        <p:txBody>
          <a:bodyPr wrap="square" lIns="0" tIns="0" rIns="0" bIns="0" rtlCol="0"/>
          <a:lstStyle/>
          <a:p>
            <a:endParaRPr/>
          </a:p>
        </p:txBody>
      </p:sp>
      <p:sp>
        <p:nvSpPr>
          <p:cNvPr id="18" name="bg object 18"/>
          <p:cNvSpPr/>
          <p:nvPr/>
        </p:nvSpPr>
        <p:spPr>
          <a:xfrm>
            <a:off x="3419855" y="0"/>
            <a:ext cx="5352415" cy="5219700"/>
          </a:xfrm>
          <a:custGeom>
            <a:avLst/>
            <a:gdLst/>
            <a:ahLst/>
            <a:cxnLst/>
            <a:rect l="l" t="t" r="r" b="b"/>
            <a:pathLst>
              <a:path w="5352415" h="5219700">
                <a:moveTo>
                  <a:pt x="0" y="0"/>
                </a:moveTo>
                <a:lnTo>
                  <a:pt x="5352288" y="0"/>
                </a:lnTo>
                <a:lnTo>
                  <a:pt x="5352288" y="4175760"/>
                </a:lnTo>
                <a:lnTo>
                  <a:pt x="2676144" y="5219700"/>
                </a:lnTo>
                <a:lnTo>
                  <a:pt x="0" y="4175760"/>
                </a:lnTo>
                <a:lnTo>
                  <a:pt x="0" y="0"/>
                </a:lnTo>
                <a:close/>
              </a:path>
            </a:pathLst>
          </a:custGeom>
          <a:ln w="12700">
            <a:solidFill>
              <a:srgbClr val="FFFFFF"/>
            </a:solidFill>
          </a:ln>
        </p:spPr>
        <p:txBody>
          <a:bodyPr wrap="square" lIns="0" tIns="0" rIns="0" bIns="0" rtlCol="0"/>
          <a:lstStyle/>
          <a:p>
            <a:endParaRPr/>
          </a:p>
        </p:txBody>
      </p:sp>
      <p:pic>
        <p:nvPicPr>
          <p:cNvPr id="19" name="bg object 19"/>
          <p:cNvPicPr/>
          <p:nvPr/>
        </p:nvPicPr>
        <p:blipFill>
          <a:blip r:embed="rId2" cstate="print"/>
          <a:stretch>
            <a:fillRect/>
          </a:stretch>
        </p:blipFill>
        <p:spPr>
          <a:xfrm>
            <a:off x="3352800" y="6146291"/>
            <a:ext cx="5486400" cy="406908"/>
          </a:xfrm>
          <a:prstGeom prst="rect">
            <a:avLst/>
          </a:prstGeom>
        </p:spPr>
      </p:pic>
      <p:pic>
        <p:nvPicPr>
          <p:cNvPr id="20" name="bg object 20"/>
          <p:cNvPicPr/>
          <p:nvPr/>
        </p:nvPicPr>
        <p:blipFill>
          <a:blip r:embed="rId3" cstate="print"/>
          <a:stretch>
            <a:fillRect/>
          </a:stretch>
        </p:blipFill>
        <p:spPr>
          <a:xfrm>
            <a:off x="4585715" y="188976"/>
            <a:ext cx="3020567" cy="2115312"/>
          </a:xfrm>
          <a:prstGeom prst="rect">
            <a:avLst/>
          </a:prstGeom>
        </p:spPr>
      </p:pic>
      <p:sp>
        <p:nvSpPr>
          <p:cNvPr id="21" name="bg object 21"/>
          <p:cNvSpPr/>
          <p:nvPr/>
        </p:nvSpPr>
        <p:spPr>
          <a:xfrm>
            <a:off x="3419856" y="4393692"/>
            <a:ext cx="5352415" cy="1461770"/>
          </a:xfrm>
          <a:custGeom>
            <a:avLst/>
            <a:gdLst/>
            <a:ahLst/>
            <a:cxnLst/>
            <a:rect l="l" t="t" r="r" b="b"/>
            <a:pathLst>
              <a:path w="5352415" h="1461770">
                <a:moveTo>
                  <a:pt x="5352288" y="0"/>
                </a:moveTo>
                <a:lnTo>
                  <a:pt x="2676144" y="1043812"/>
                </a:lnTo>
                <a:lnTo>
                  <a:pt x="0" y="0"/>
                </a:lnTo>
                <a:lnTo>
                  <a:pt x="0" y="417702"/>
                </a:lnTo>
                <a:lnTo>
                  <a:pt x="2676144" y="1461515"/>
                </a:lnTo>
                <a:lnTo>
                  <a:pt x="5352288" y="417702"/>
                </a:lnTo>
                <a:lnTo>
                  <a:pt x="5352288" y="0"/>
                </a:lnTo>
                <a:close/>
              </a:path>
            </a:pathLst>
          </a:custGeom>
          <a:solidFill>
            <a:srgbClr val="FFFFFF"/>
          </a:solidFill>
        </p:spPr>
        <p:txBody>
          <a:bodyPr wrap="square" lIns="0" tIns="0" rIns="0" bIns="0" rtlCol="0"/>
          <a:lstStyle/>
          <a:p>
            <a:endParaRPr/>
          </a:p>
        </p:txBody>
      </p:sp>
      <p:sp>
        <p:nvSpPr>
          <p:cNvPr id="22" name="bg object 22"/>
          <p:cNvSpPr/>
          <p:nvPr/>
        </p:nvSpPr>
        <p:spPr>
          <a:xfrm>
            <a:off x="3419856" y="4393692"/>
            <a:ext cx="5352415" cy="1461770"/>
          </a:xfrm>
          <a:custGeom>
            <a:avLst/>
            <a:gdLst/>
            <a:ahLst/>
            <a:cxnLst/>
            <a:rect l="l" t="t" r="r" b="b"/>
            <a:pathLst>
              <a:path w="5352415" h="1461770">
                <a:moveTo>
                  <a:pt x="0" y="0"/>
                </a:moveTo>
                <a:lnTo>
                  <a:pt x="2676144" y="1043812"/>
                </a:lnTo>
                <a:lnTo>
                  <a:pt x="5352288" y="0"/>
                </a:lnTo>
                <a:lnTo>
                  <a:pt x="5352288" y="417702"/>
                </a:lnTo>
                <a:lnTo>
                  <a:pt x="2676144" y="1461515"/>
                </a:lnTo>
                <a:lnTo>
                  <a:pt x="0" y="417702"/>
                </a:lnTo>
                <a:lnTo>
                  <a:pt x="0" y="0"/>
                </a:lnTo>
                <a:close/>
              </a:path>
            </a:pathLst>
          </a:custGeom>
          <a:ln w="12699">
            <a:solidFill>
              <a:srgbClr val="FFFFFF"/>
            </a:solidFill>
          </a:ln>
        </p:spPr>
        <p:txBody>
          <a:bodyPr wrap="square" lIns="0" tIns="0" rIns="0" bIns="0" rtlCol="0"/>
          <a:lstStyle/>
          <a:p>
            <a:endParaRPr/>
          </a:p>
        </p:txBody>
      </p:sp>
      <p:pic>
        <p:nvPicPr>
          <p:cNvPr id="23" name="bg object 23"/>
          <p:cNvPicPr/>
          <p:nvPr/>
        </p:nvPicPr>
        <p:blipFill>
          <a:blip r:embed="rId4" cstate="print"/>
          <a:stretch>
            <a:fillRect/>
          </a:stretch>
        </p:blipFill>
        <p:spPr>
          <a:xfrm>
            <a:off x="0" y="2900195"/>
            <a:ext cx="12191999" cy="3957801"/>
          </a:xfrm>
          <a:prstGeom prst="rect">
            <a:avLst/>
          </a:prstGeom>
        </p:spPr>
      </p:pic>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6"/>
          </a:xfrm>
          <a:prstGeom prst="rect">
            <a:avLst/>
          </a:prstGeom>
        </p:spPr>
      </p:pic>
      <p:sp>
        <p:nvSpPr>
          <p:cNvPr id="17" name="bg object 17"/>
          <p:cNvSpPr/>
          <p:nvPr/>
        </p:nvSpPr>
        <p:spPr>
          <a:xfrm>
            <a:off x="2223516" y="1357883"/>
            <a:ext cx="7745095" cy="4142740"/>
          </a:xfrm>
          <a:custGeom>
            <a:avLst/>
            <a:gdLst/>
            <a:ahLst/>
            <a:cxnLst/>
            <a:rect l="l" t="t" r="r" b="b"/>
            <a:pathLst>
              <a:path w="7745095" h="4142740">
                <a:moveTo>
                  <a:pt x="7744968" y="0"/>
                </a:moveTo>
                <a:lnTo>
                  <a:pt x="0" y="0"/>
                </a:lnTo>
                <a:lnTo>
                  <a:pt x="0" y="4142232"/>
                </a:lnTo>
                <a:lnTo>
                  <a:pt x="7744968" y="4142232"/>
                </a:lnTo>
                <a:lnTo>
                  <a:pt x="7744968" y="0"/>
                </a:lnTo>
                <a:close/>
              </a:path>
            </a:pathLst>
          </a:custGeom>
          <a:solidFill>
            <a:srgbClr val="FFFF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524" y="0"/>
            <a:ext cx="12188951" cy="6857997"/>
          </a:xfrm>
          <a:prstGeom prst="rect">
            <a:avLst/>
          </a:prstGeom>
        </p:spPr>
      </p:pic>
      <p:sp>
        <p:nvSpPr>
          <p:cNvPr id="17" name="bg object 17"/>
          <p:cNvSpPr/>
          <p:nvPr/>
        </p:nvSpPr>
        <p:spPr>
          <a:xfrm>
            <a:off x="0" y="0"/>
            <a:ext cx="12192000" cy="685800"/>
          </a:xfrm>
          <a:custGeom>
            <a:avLst/>
            <a:gdLst/>
            <a:ahLst/>
            <a:cxnLst/>
            <a:rect l="l" t="t" r="r" b="b"/>
            <a:pathLst>
              <a:path w="12192000" h="685800">
                <a:moveTo>
                  <a:pt x="12192000" y="0"/>
                </a:moveTo>
                <a:lnTo>
                  <a:pt x="304800" y="0"/>
                </a:lnTo>
                <a:lnTo>
                  <a:pt x="0" y="685800"/>
                </a:lnTo>
                <a:lnTo>
                  <a:pt x="11887200" y="685800"/>
                </a:lnTo>
                <a:lnTo>
                  <a:pt x="12192000" y="0"/>
                </a:lnTo>
                <a:close/>
              </a:path>
            </a:pathLst>
          </a:custGeom>
          <a:solidFill>
            <a:srgbClr val="C7161E"/>
          </a:solidFill>
        </p:spPr>
        <p:txBody>
          <a:bodyPr wrap="square" lIns="0" tIns="0" rIns="0" bIns="0" rtlCol="0"/>
          <a:lstStyle/>
          <a:p>
            <a:endParaRPr/>
          </a:p>
        </p:txBody>
      </p:sp>
      <p:pic>
        <p:nvPicPr>
          <p:cNvPr id="18" name="bg object 18"/>
          <p:cNvPicPr/>
          <p:nvPr/>
        </p:nvPicPr>
        <p:blipFill>
          <a:blip r:embed="rId8" cstate="print"/>
          <a:stretch>
            <a:fillRect/>
          </a:stretch>
        </p:blipFill>
        <p:spPr>
          <a:xfrm>
            <a:off x="318515" y="73152"/>
            <a:ext cx="539496" cy="539496"/>
          </a:xfrm>
          <a:prstGeom prst="rect">
            <a:avLst/>
          </a:prstGeom>
        </p:spPr>
      </p:pic>
      <p:sp>
        <p:nvSpPr>
          <p:cNvPr id="19" name="bg object 19"/>
          <p:cNvSpPr/>
          <p:nvPr/>
        </p:nvSpPr>
        <p:spPr>
          <a:xfrm>
            <a:off x="11428476" y="120395"/>
            <a:ext cx="474345" cy="242570"/>
          </a:xfrm>
          <a:custGeom>
            <a:avLst/>
            <a:gdLst/>
            <a:ahLst/>
            <a:cxnLst/>
            <a:rect l="l" t="t" r="r" b="b"/>
            <a:pathLst>
              <a:path w="474345" h="242570">
                <a:moveTo>
                  <a:pt x="473964" y="0"/>
                </a:moveTo>
                <a:lnTo>
                  <a:pt x="107696" y="0"/>
                </a:lnTo>
                <a:lnTo>
                  <a:pt x="0" y="242315"/>
                </a:lnTo>
                <a:lnTo>
                  <a:pt x="366268" y="242315"/>
                </a:lnTo>
                <a:lnTo>
                  <a:pt x="473964" y="0"/>
                </a:lnTo>
                <a:close/>
              </a:path>
            </a:pathLst>
          </a:custGeom>
          <a:solidFill>
            <a:srgbClr val="FFFFFF"/>
          </a:solidFill>
        </p:spPr>
        <p:txBody>
          <a:bodyPr wrap="square" lIns="0" tIns="0" rIns="0" bIns="0" rtlCol="0"/>
          <a:lstStyle/>
          <a:p>
            <a:endParaRPr/>
          </a:p>
        </p:txBody>
      </p:sp>
      <p:sp>
        <p:nvSpPr>
          <p:cNvPr id="20" name="bg object 20"/>
          <p:cNvSpPr/>
          <p:nvPr/>
        </p:nvSpPr>
        <p:spPr>
          <a:xfrm>
            <a:off x="11428476" y="120395"/>
            <a:ext cx="474345" cy="242570"/>
          </a:xfrm>
          <a:custGeom>
            <a:avLst/>
            <a:gdLst/>
            <a:ahLst/>
            <a:cxnLst/>
            <a:rect l="l" t="t" r="r" b="b"/>
            <a:pathLst>
              <a:path w="474345" h="242570">
                <a:moveTo>
                  <a:pt x="0" y="242315"/>
                </a:moveTo>
                <a:lnTo>
                  <a:pt x="107696" y="0"/>
                </a:lnTo>
                <a:lnTo>
                  <a:pt x="473964" y="0"/>
                </a:lnTo>
                <a:lnTo>
                  <a:pt x="366268" y="242315"/>
                </a:lnTo>
                <a:lnTo>
                  <a:pt x="0" y="242315"/>
                </a:lnTo>
                <a:close/>
              </a:path>
            </a:pathLst>
          </a:custGeom>
          <a:ln w="12700">
            <a:solidFill>
              <a:srgbClr val="FFFFFF"/>
            </a:solidFill>
          </a:ln>
        </p:spPr>
        <p:txBody>
          <a:bodyPr wrap="square" lIns="0" tIns="0" rIns="0" bIns="0" rtlCol="0"/>
          <a:lstStyle/>
          <a:p>
            <a:endParaRPr/>
          </a:p>
        </p:txBody>
      </p:sp>
      <p:sp>
        <p:nvSpPr>
          <p:cNvPr id="21" name="bg object 21"/>
          <p:cNvSpPr/>
          <p:nvPr/>
        </p:nvSpPr>
        <p:spPr>
          <a:xfrm>
            <a:off x="11016995" y="323088"/>
            <a:ext cx="474345" cy="242570"/>
          </a:xfrm>
          <a:custGeom>
            <a:avLst/>
            <a:gdLst/>
            <a:ahLst/>
            <a:cxnLst/>
            <a:rect l="l" t="t" r="r" b="b"/>
            <a:pathLst>
              <a:path w="474345" h="242570">
                <a:moveTo>
                  <a:pt x="473963" y="0"/>
                </a:moveTo>
                <a:lnTo>
                  <a:pt x="107696" y="0"/>
                </a:lnTo>
                <a:lnTo>
                  <a:pt x="0" y="242315"/>
                </a:lnTo>
                <a:lnTo>
                  <a:pt x="366268" y="242315"/>
                </a:lnTo>
                <a:lnTo>
                  <a:pt x="473963" y="0"/>
                </a:lnTo>
                <a:close/>
              </a:path>
            </a:pathLst>
          </a:custGeom>
          <a:solidFill>
            <a:srgbClr val="FFFFFF"/>
          </a:solidFill>
        </p:spPr>
        <p:txBody>
          <a:bodyPr wrap="square" lIns="0" tIns="0" rIns="0" bIns="0" rtlCol="0"/>
          <a:lstStyle/>
          <a:p>
            <a:endParaRPr/>
          </a:p>
        </p:txBody>
      </p:sp>
      <p:sp>
        <p:nvSpPr>
          <p:cNvPr id="22" name="bg object 22"/>
          <p:cNvSpPr/>
          <p:nvPr/>
        </p:nvSpPr>
        <p:spPr>
          <a:xfrm>
            <a:off x="11016995" y="323088"/>
            <a:ext cx="474345" cy="242570"/>
          </a:xfrm>
          <a:custGeom>
            <a:avLst/>
            <a:gdLst/>
            <a:ahLst/>
            <a:cxnLst/>
            <a:rect l="l" t="t" r="r" b="b"/>
            <a:pathLst>
              <a:path w="474345" h="242570">
                <a:moveTo>
                  <a:pt x="0" y="242315"/>
                </a:moveTo>
                <a:lnTo>
                  <a:pt x="107696" y="0"/>
                </a:lnTo>
                <a:lnTo>
                  <a:pt x="473963" y="0"/>
                </a:lnTo>
                <a:lnTo>
                  <a:pt x="366268" y="242315"/>
                </a:lnTo>
                <a:lnTo>
                  <a:pt x="0" y="242315"/>
                </a:lnTo>
                <a:close/>
              </a:path>
            </a:pathLst>
          </a:custGeom>
          <a:ln w="12700">
            <a:solidFill>
              <a:srgbClr val="FFFFFF"/>
            </a:solidFill>
          </a:ln>
        </p:spPr>
        <p:txBody>
          <a:bodyPr wrap="square" lIns="0" tIns="0" rIns="0" bIns="0" rtlCol="0"/>
          <a:lstStyle/>
          <a:p>
            <a:endParaRPr/>
          </a:p>
        </p:txBody>
      </p:sp>
      <p:pic>
        <p:nvPicPr>
          <p:cNvPr id="23" name="bg object 23"/>
          <p:cNvPicPr/>
          <p:nvPr/>
        </p:nvPicPr>
        <p:blipFill>
          <a:blip r:embed="rId9" cstate="print"/>
          <a:stretch>
            <a:fillRect/>
          </a:stretch>
        </p:blipFill>
        <p:spPr>
          <a:xfrm>
            <a:off x="0" y="6041135"/>
            <a:ext cx="12167615" cy="413004"/>
          </a:xfrm>
          <a:prstGeom prst="rect">
            <a:avLst/>
          </a:prstGeom>
        </p:spPr>
      </p:pic>
      <p:sp>
        <p:nvSpPr>
          <p:cNvPr id="2" name="Holder 2"/>
          <p:cNvSpPr>
            <a:spLocks noGrp="1"/>
          </p:cNvSpPr>
          <p:nvPr>
            <p:ph type="title"/>
          </p:nvPr>
        </p:nvSpPr>
        <p:spPr>
          <a:xfrm>
            <a:off x="0" y="2320950"/>
            <a:ext cx="12191999" cy="1854835"/>
          </a:xfrm>
          <a:prstGeom prst="rect">
            <a:avLst/>
          </a:prstGeom>
        </p:spPr>
        <p:txBody>
          <a:bodyPr wrap="square" lIns="0" tIns="0" rIns="0" bIns="0">
            <a:spAutoFit/>
          </a:bodyPr>
          <a:lstStyle>
            <a:lvl1pPr>
              <a:defRPr sz="4000" b="1" i="0">
                <a:solidFill>
                  <a:srgbClr val="C7161E"/>
                </a:solidFill>
                <a:latin typeface="微软雅黑"/>
                <a:cs typeface="微软雅黑"/>
              </a:defRPr>
            </a:lvl1pPr>
          </a:lstStyle>
          <a:p>
            <a:endParaRPr/>
          </a:p>
        </p:txBody>
      </p:sp>
      <p:sp>
        <p:nvSpPr>
          <p:cNvPr id="3" name="Holder 3"/>
          <p:cNvSpPr>
            <a:spLocks noGrp="1"/>
          </p:cNvSpPr>
          <p:nvPr>
            <p:ph type="body" idx="1"/>
          </p:nvPr>
        </p:nvSpPr>
        <p:spPr>
          <a:xfrm>
            <a:off x="0" y="2320950"/>
            <a:ext cx="12191999" cy="1854835"/>
          </a:xfrm>
          <a:prstGeom prst="rect">
            <a:avLst/>
          </a:prstGeom>
        </p:spPr>
        <p:txBody>
          <a:bodyPr wrap="square" lIns="0" tIns="0" rIns="0" bIns="0">
            <a:spAutoFit/>
          </a:bodyPr>
          <a:lstStyle>
            <a:lvl1pPr>
              <a:defRPr sz="4000" b="1" i="0">
                <a:solidFill>
                  <a:srgbClr val="C7161E"/>
                </a:solidFill>
                <a:latin typeface="微软雅黑"/>
                <a:cs typeface="微软雅黑"/>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8/13/2025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8350" cy="6858000"/>
            <a:chOff x="0" y="0"/>
            <a:chExt cx="12198350" cy="6858000"/>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4" name="object 4"/>
            <p:cNvSpPr/>
            <p:nvPr/>
          </p:nvSpPr>
          <p:spPr>
            <a:xfrm>
              <a:off x="4145280" y="1537716"/>
              <a:ext cx="8046720" cy="3190240"/>
            </a:xfrm>
            <a:custGeom>
              <a:avLst/>
              <a:gdLst/>
              <a:ahLst/>
              <a:cxnLst/>
              <a:rect l="l" t="t" r="r" b="b"/>
              <a:pathLst>
                <a:path w="8046720" h="3190240">
                  <a:moveTo>
                    <a:pt x="8046720" y="0"/>
                  </a:moveTo>
                  <a:lnTo>
                    <a:pt x="0" y="0"/>
                  </a:lnTo>
                  <a:lnTo>
                    <a:pt x="0" y="3189731"/>
                  </a:lnTo>
                  <a:lnTo>
                    <a:pt x="8046720" y="3189731"/>
                  </a:lnTo>
                  <a:lnTo>
                    <a:pt x="8046720" y="0"/>
                  </a:lnTo>
                  <a:close/>
                </a:path>
              </a:pathLst>
            </a:custGeom>
            <a:solidFill>
              <a:srgbClr val="FFFFFF"/>
            </a:solidFill>
          </p:spPr>
          <p:txBody>
            <a:bodyPr wrap="square" lIns="0" tIns="0" rIns="0" bIns="0" rtlCol="0"/>
            <a:lstStyle/>
            <a:p>
              <a:endParaRPr/>
            </a:p>
          </p:txBody>
        </p:sp>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439412" y="2142744"/>
              <a:ext cx="7752588" cy="2590799"/>
            </a:xfrm>
            <a:prstGeom prst="rect">
              <a:avLst/>
            </a:prstGeom>
          </p:spPr>
        </p:pic>
        <p:pic>
          <p:nvPicPr>
            <p:cNvPr id="7" name="object 7"/>
            <p:cNvPicPr/>
            <p:nvPr/>
          </p:nvPicPr>
          <p:blipFill>
            <a:blip r:embed="rId4" cstate="print"/>
            <a:stretch>
              <a:fillRect/>
            </a:stretch>
          </p:blipFill>
          <p:spPr>
            <a:xfrm>
              <a:off x="6524243" y="4410455"/>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1" name="object 11"/>
          <p:cNvSpPr txBox="1"/>
          <p:nvPr/>
        </p:nvSpPr>
        <p:spPr>
          <a:xfrm>
            <a:off x="5410200" y="4859518"/>
            <a:ext cx="6876290" cy="289823"/>
          </a:xfrm>
          <a:prstGeom prst="rect">
            <a:avLst/>
          </a:prstGeom>
        </p:spPr>
        <p:txBody>
          <a:bodyPr vert="horz" wrap="square" lIns="0" tIns="12700" rIns="0" bIns="0" rtlCol="0">
            <a:spAutoFit/>
          </a:bodyPr>
          <a:lstStyle/>
          <a:p>
            <a:pPr marL="12700">
              <a:lnSpc>
                <a:spcPct val="100000"/>
              </a:lnSpc>
              <a:spcBef>
                <a:spcPts val="100"/>
              </a:spcBef>
            </a:pPr>
            <a:r>
              <a:rPr lang="zh-CN" altLang="en-US" sz="18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a:t>
            </a:r>
            <a:r>
              <a:rPr lang="zh-CN" altLang="en-US" b="1" spc="-10" dirty="0">
                <a:solidFill>
                  <a:srgbClr val="44536A"/>
                </a:solidFill>
                <a:latin typeface="微软雅黑" panose="020B0503020204020204" pitchFamily="34" charset="-122"/>
                <a:ea typeface="微软雅黑" panose="020B0503020204020204" pitchFamily="34" charset="-122"/>
                <a:cs typeface="Arial"/>
              </a:rPr>
              <a:t>课题研究成果汇报</a:t>
            </a:r>
            <a:endParaRPr sz="1800" b="1" dirty="0">
              <a:latin typeface="微软雅黑" panose="020B0503020204020204" pitchFamily="34" charset="-122"/>
              <a:ea typeface="微软雅黑" panose="020B0503020204020204" pitchFamily="34" charset="-122"/>
              <a:cs typeface="微软雅黑"/>
            </a:endParaRPr>
          </a:p>
        </p:txBody>
      </p:sp>
      <p:grpSp>
        <p:nvGrpSpPr>
          <p:cNvPr id="12" name="object 12"/>
          <p:cNvGrpSpPr/>
          <p:nvPr/>
        </p:nvGrpSpPr>
        <p:grpSpPr>
          <a:xfrm>
            <a:off x="0" y="1094232"/>
            <a:ext cx="6400800" cy="4128770"/>
            <a:chOff x="0" y="1094232"/>
            <a:chExt cx="6400800" cy="4128770"/>
          </a:xfrm>
        </p:grpSpPr>
        <p:pic>
          <p:nvPicPr>
            <p:cNvPr id="13" name="object 13"/>
            <p:cNvPicPr/>
            <p:nvPr/>
          </p:nvPicPr>
          <p:blipFill>
            <a:blip r:embed="rId7" cstate="print"/>
            <a:stretch>
              <a:fillRect/>
            </a:stretch>
          </p:blipFill>
          <p:spPr>
            <a:xfrm>
              <a:off x="0" y="1094232"/>
              <a:ext cx="6400800" cy="4128516"/>
            </a:xfrm>
            <a:prstGeom prst="rect">
              <a:avLst/>
            </a:prstGeom>
          </p:spPr>
        </p:pic>
        <p:pic>
          <p:nvPicPr>
            <p:cNvPr id="14" name="object 14"/>
            <p:cNvPicPr/>
            <p:nvPr/>
          </p:nvPicPr>
          <p:blipFill>
            <a:blip r:embed="rId8" cstate="print"/>
            <a:stretch>
              <a:fillRect/>
            </a:stretch>
          </p:blipFill>
          <p:spPr>
            <a:xfrm>
              <a:off x="0" y="1120140"/>
              <a:ext cx="6324599" cy="4026408"/>
            </a:xfrm>
            <a:prstGeom prst="rect">
              <a:avLst/>
            </a:prstGeom>
          </p:spPr>
        </p:pic>
      </p:grpSp>
      <p:sp>
        <p:nvSpPr>
          <p:cNvPr id="15" name="文本框 14">
            <a:extLst>
              <a:ext uri="{FF2B5EF4-FFF2-40B4-BE49-F238E27FC236}">
                <a16:creationId xmlns:a16="http://schemas.microsoft.com/office/drawing/2014/main" id="{388A0F85-AAD1-4899-A9E1-0B64886050DA}"/>
              </a:ext>
            </a:extLst>
          </p:cNvPr>
          <p:cNvSpPr txBox="1"/>
          <p:nvPr/>
        </p:nvSpPr>
        <p:spPr>
          <a:xfrm>
            <a:off x="5494911" y="2262998"/>
            <a:ext cx="6791579" cy="1015663"/>
          </a:xfrm>
          <a:prstGeom prst="rect">
            <a:avLst/>
          </a:prstGeom>
          <a:noFill/>
        </p:spPr>
        <p:txBody>
          <a:bodyPr wrap="square" rtlCol="0">
            <a:spAutoFit/>
          </a:bodyPr>
          <a:lstStyle/>
          <a:p>
            <a:pPr algn="ctr"/>
            <a:r>
              <a:rPr lang="zh-CN" altLang="en-US" sz="3000" b="1" dirty="0">
                <a:solidFill>
                  <a:srgbClr val="C00000"/>
                </a:solidFill>
                <a:latin typeface="微软雅黑" panose="020B0503020204020204" pitchFamily="34" charset="-122"/>
                <a:ea typeface="微软雅黑" panose="020B0503020204020204" pitchFamily="34" charset="-122"/>
              </a:rPr>
              <a:t>信息系统安全领域课题研究之操作系统安全</a:t>
            </a:r>
          </a:p>
        </p:txBody>
      </p:sp>
      <p:sp>
        <p:nvSpPr>
          <p:cNvPr id="10" name="文本框 9">
            <a:extLst>
              <a:ext uri="{FF2B5EF4-FFF2-40B4-BE49-F238E27FC236}">
                <a16:creationId xmlns:a16="http://schemas.microsoft.com/office/drawing/2014/main" id="{2138B342-488B-3577-EA86-C5D5C522283C}"/>
              </a:ext>
            </a:extLst>
          </p:cNvPr>
          <p:cNvSpPr txBox="1"/>
          <p:nvPr/>
        </p:nvSpPr>
        <p:spPr>
          <a:xfrm>
            <a:off x="5552821" y="3886200"/>
            <a:ext cx="6791579" cy="499624"/>
          </a:xfrm>
          <a:prstGeom prst="rect">
            <a:avLst/>
          </a:prstGeom>
          <a:noFill/>
        </p:spPr>
        <p:txBody>
          <a:bodyPr wrap="square" rtlCol="0">
            <a:spAutoFit/>
          </a:bodyPr>
          <a:lstStyle/>
          <a:p>
            <a:pPr algn="ctr">
              <a:lnSpc>
                <a:spcPct val="150000"/>
              </a:lnSpc>
            </a:pPr>
            <a:r>
              <a:rPr lang="zh-CN" altLang="en-US" sz="2000" b="1">
                <a:solidFill>
                  <a:srgbClr val="C00000"/>
                </a:solidFill>
                <a:latin typeface="微软雅黑" panose="020B0503020204020204" pitchFamily="34" charset="-122"/>
                <a:ea typeface="微软雅黑" panose="020B0503020204020204" pitchFamily="34" charset="-122"/>
              </a:rPr>
              <a:t>姓名  编号</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2" name="椭圆 11">
            <a:extLst>
              <a:ext uri="{FF2B5EF4-FFF2-40B4-BE49-F238E27FC236}">
                <a16:creationId xmlns:a16="http://schemas.microsoft.com/office/drawing/2014/main" id="{9C7CE13C-79AC-42F6-AD7A-D2E5F9A5893F}"/>
              </a:ext>
            </a:extLst>
          </p:cNvPr>
          <p:cNvSpPr/>
          <p:nvPr/>
        </p:nvSpPr>
        <p:spPr>
          <a:xfrm>
            <a:off x="1472443"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01</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13" name="文本框 12">
            <a:extLst>
              <a:ext uri="{FF2B5EF4-FFF2-40B4-BE49-F238E27FC236}">
                <a16:creationId xmlns:a16="http://schemas.microsoft.com/office/drawing/2014/main" id="{44E5D930-FE43-45AE-9DD1-154A5A5A54B2}"/>
              </a:ext>
            </a:extLst>
          </p:cNvPr>
          <p:cNvSpPr txBox="1"/>
          <p:nvPr/>
        </p:nvSpPr>
        <p:spPr>
          <a:xfrm>
            <a:off x="1111908"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研究绪论</a:t>
            </a:r>
          </a:p>
        </p:txBody>
      </p:sp>
      <p:sp>
        <p:nvSpPr>
          <p:cNvPr id="15" name="文本框 14">
            <a:extLst>
              <a:ext uri="{FF2B5EF4-FFF2-40B4-BE49-F238E27FC236}">
                <a16:creationId xmlns:a16="http://schemas.microsoft.com/office/drawing/2014/main" id="{8B29B949-CDC6-4CE7-A449-B9958E5CD953}"/>
              </a:ext>
            </a:extLst>
          </p:cNvPr>
          <p:cNvSpPr txBox="1"/>
          <p:nvPr/>
        </p:nvSpPr>
        <p:spPr>
          <a:xfrm>
            <a:off x="3048277" y="1100332"/>
            <a:ext cx="6095451" cy="923330"/>
          </a:xfrm>
          <a:prstGeom prst="rect">
            <a:avLst/>
          </a:prstGeom>
          <a:noFill/>
        </p:spPr>
        <p:txBody>
          <a:bodyPr wrap="none" rtlCol="0">
            <a:spAutoFit/>
          </a:bodyPr>
          <a:lstStyle/>
          <a:p>
            <a:pPr algn="ctr"/>
            <a:r>
              <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rPr>
              <a:t>目录 </a:t>
            </a:r>
            <a:r>
              <a:rPr lang="en-US" altLang="zh-CN" sz="5400" b="1" dirty="0">
                <a:solidFill>
                  <a:schemeClr val="accent2"/>
                </a:solidFill>
                <a:latin typeface="微软雅黑" panose="020B0503020204020204" pitchFamily="34" charset="-122"/>
                <a:ea typeface="微软雅黑" panose="020B0503020204020204" pitchFamily="34" charset="-122"/>
                <a:cs typeface="+mn-ea"/>
                <a:sym typeface="+mn-lt"/>
              </a:rPr>
              <a:t>|</a:t>
            </a:r>
            <a:r>
              <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rPr>
              <a:t> </a:t>
            </a:r>
            <a:r>
              <a:rPr lang="en-US" altLang="zh-CN" sz="5400" b="1" dirty="0">
                <a:solidFill>
                  <a:schemeClr val="accent2"/>
                </a:solidFill>
                <a:latin typeface="微软雅黑" panose="020B0503020204020204" pitchFamily="34" charset="-122"/>
                <a:ea typeface="微软雅黑" panose="020B0503020204020204" pitchFamily="34" charset="-122"/>
                <a:cs typeface="+mn-ea"/>
                <a:sym typeface="+mn-lt"/>
              </a:rPr>
              <a:t>CONTENTS</a:t>
            </a:r>
            <a:endPar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a:extLst>
              <a:ext uri="{FF2B5EF4-FFF2-40B4-BE49-F238E27FC236}">
                <a16:creationId xmlns:a16="http://schemas.microsoft.com/office/drawing/2014/main" id="{AEC8ECF0-2048-41FB-97A2-E072EEFA2A06}"/>
              </a:ext>
            </a:extLst>
          </p:cNvPr>
          <p:cNvCxnSpPr>
            <a:stCxn id="12" idx="6"/>
            <a:endCxn id="18" idx="3"/>
          </p:cNvCxnSpPr>
          <p:nvPr/>
        </p:nvCxnSpPr>
        <p:spPr>
          <a:xfrm flipV="1">
            <a:off x="2372329" y="3908277"/>
            <a:ext cx="1426708"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a16="http://schemas.microsoft.com/office/drawing/2014/main" id="{938BE2EE-8019-48DF-B87A-7655FFE7C73A}"/>
              </a:ext>
            </a:extLst>
          </p:cNvPr>
          <p:cNvSpPr/>
          <p:nvPr/>
        </p:nvSpPr>
        <p:spPr>
          <a:xfrm>
            <a:off x="3667252" y="3140176"/>
            <a:ext cx="899886" cy="899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02</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19" name="文本框 18">
            <a:extLst>
              <a:ext uri="{FF2B5EF4-FFF2-40B4-BE49-F238E27FC236}">
                <a16:creationId xmlns:a16="http://schemas.microsoft.com/office/drawing/2014/main" id="{4EC5F6F9-31C6-4CAA-BBFB-660DDD1FFF48}"/>
              </a:ext>
            </a:extLst>
          </p:cNvPr>
          <p:cNvSpPr txBox="1"/>
          <p:nvPr/>
        </p:nvSpPr>
        <p:spPr>
          <a:xfrm>
            <a:off x="3306717" y="4271840"/>
            <a:ext cx="1620957" cy="523220"/>
          </a:xfrm>
          <a:prstGeom prst="rect">
            <a:avLst/>
          </a:prstGeom>
          <a:noFill/>
        </p:spPr>
        <p:txBody>
          <a:bodyPr wrap="none" rtlCol="0">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cs typeface="+mn-ea"/>
                <a:sym typeface="+mn-lt"/>
              </a:rPr>
              <a:t>研究内容</a:t>
            </a:r>
          </a:p>
        </p:txBody>
      </p:sp>
      <p:sp>
        <p:nvSpPr>
          <p:cNvPr id="21" name="椭圆 20">
            <a:extLst>
              <a:ext uri="{FF2B5EF4-FFF2-40B4-BE49-F238E27FC236}">
                <a16:creationId xmlns:a16="http://schemas.microsoft.com/office/drawing/2014/main" id="{FC2C1EA9-944C-4810-9EEF-33B854B96F7E}"/>
              </a:ext>
            </a:extLst>
          </p:cNvPr>
          <p:cNvSpPr/>
          <p:nvPr/>
        </p:nvSpPr>
        <p:spPr>
          <a:xfrm>
            <a:off x="5650189"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03</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2" name="文本框 21">
            <a:extLst>
              <a:ext uri="{FF2B5EF4-FFF2-40B4-BE49-F238E27FC236}">
                <a16:creationId xmlns:a16="http://schemas.microsoft.com/office/drawing/2014/main" id="{EB926EC1-2539-4889-8CF7-7A4215A4E673}"/>
              </a:ext>
            </a:extLst>
          </p:cNvPr>
          <p:cNvSpPr txBox="1"/>
          <p:nvPr/>
        </p:nvSpPr>
        <p:spPr>
          <a:xfrm>
            <a:off x="5289654"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研究过程</a:t>
            </a:r>
          </a:p>
        </p:txBody>
      </p:sp>
      <p:cxnSp>
        <p:nvCxnSpPr>
          <p:cNvPr id="24" name="直接连接符 23">
            <a:extLst>
              <a:ext uri="{FF2B5EF4-FFF2-40B4-BE49-F238E27FC236}">
                <a16:creationId xmlns:a16="http://schemas.microsoft.com/office/drawing/2014/main" id="{199CC11A-007E-4C1E-8D4D-77E9A53F9152}"/>
              </a:ext>
            </a:extLst>
          </p:cNvPr>
          <p:cNvCxnSpPr>
            <a:stCxn id="21" idx="6"/>
            <a:endCxn id="25" idx="3"/>
          </p:cNvCxnSpPr>
          <p:nvPr/>
        </p:nvCxnSpPr>
        <p:spPr>
          <a:xfrm flipV="1">
            <a:off x="6550075" y="3908277"/>
            <a:ext cx="1426708"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椭圆 24">
            <a:extLst>
              <a:ext uri="{FF2B5EF4-FFF2-40B4-BE49-F238E27FC236}">
                <a16:creationId xmlns:a16="http://schemas.microsoft.com/office/drawing/2014/main" id="{736EC9AD-C946-41BD-8234-6275D611EBBA}"/>
              </a:ext>
            </a:extLst>
          </p:cNvPr>
          <p:cNvSpPr/>
          <p:nvPr/>
        </p:nvSpPr>
        <p:spPr>
          <a:xfrm>
            <a:off x="7844998" y="3140176"/>
            <a:ext cx="899886" cy="899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04</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6" name="文本框 25">
            <a:extLst>
              <a:ext uri="{FF2B5EF4-FFF2-40B4-BE49-F238E27FC236}">
                <a16:creationId xmlns:a16="http://schemas.microsoft.com/office/drawing/2014/main" id="{B64240AA-3235-4519-9D71-26B205D9C796}"/>
              </a:ext>
            </a:extLst>
          </p:cNvPr>
          <p:cNvSpPr txBox="1"/>
          <p:nvPr/>
        </p:nvSpPr>
        <p:spPr>
          <a:xfrm>
            <a:off x="7484463" y="4271840"/>
            <a:ext cx="1620957" cy="523220"/>
          </a:xfrm>
          <a:prstGeom prst="rect">
            <a:avLst/>
          </a:prstGeom>
          <a:noFill/>
        </p:spPr>
        <p:txBody>
          <a:bodyPr wrap="none" rtlCol="0">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cs typeface="+mn-ea"/>
                <a:sym typeface="+mn-lt"/>
              </a:rPr>
              <a:t>研究成果</a:t>
            </a:r>
          </a:p>
        </p:txBody>
      </p:sp>
      <p:sp>
        <p:nvSpPr>
          <p:cNvPr id="28" name="椭圆 27">
            <a:extLst>
              <a:ext uri="{FF2B5EF4-FFF2-40B4-BE49-F238E27FC236}">
                <a16:creationId xmlns:a16="http://schemas.microsoft.com/office/drawing/2014/main" id="{B33C351A-2BDB-412F-819D-1809BECE282E}"/>
              </a:ext>
            </a:extLst>
          </p:cNvPr>
          <p:cNvSpPr/>
          <p:nvPr/>
        </p:nvSpPr>
        <p:spPr>
          <a:xfrm>
            <a:off x="9827935"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05</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9" name="文本框 28">
            <a:extLst>
              <a:ext uri="{FF2B5EF4-FFF2-40B4-BE49-F238E27FC236}">
                <a16:creationId xmlns:a16="http://schemas.microsoft.com/office/drawing/2014/main" id="{336D8DA1-CB40-481C-913E-FCA98EFB747A}"/>
              </a:ext>
            </a:extLst>
          </p:cNvPr>
          <p:cNvSpPr txBox="1"/>
          <p:nvPr/>
        </p:nvSpPr>
        <p:spPr>
          <a:xfrm>
            <a:off x="9467400"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研究总结</a:t>
            </a:r>
          </a:p>
        </p:txBody>
      </p:sp>
      <p:cxnSp>
        <p:nvCxnSpPr>
          <p:cNvPr id="31" name="直接连接符 30">
            <a:extLst>
              <a:ext uri="{FF2B5EF4-FFF2-40B4-BE49-F238E27FC236}">
                <a16:creationId xmlns:a16="http://schemas.microsoft.com/office/drawing/2014/main" id="{377086C7-14A7-48E2-A675-8A8F86A9EC0A}"/>
              </a:ext>
            </a:extLst>
          </p:cNvPr>
          <p:cNvCxnSpPr>
            <a:stCxn id="18" idx="5"/>
            <a:endCxn id="21" idx="2"/>
          </p:cNvCxnSpPr>
          <p:nvPr/>
        </p:nvCxnSpPr>
        <p:spPr>
          <a:xfrm>
            <a:off x="4435353" y="3908277"/>
            <a:ext cx="1214836"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0204F7E4-A644-4942-A7FA-2A1FBF64417E}"/>
              </a:ext>
            </a:extLst>
          </p:cNvPr>
          <p:cNvCxnSpPr/>
          <p:nvPr/>
        </p:nvCxnSpPr>
        <p:spPr>
          <a:xfrm>
            <a:off x="8615656" y="3908277"/>
            <a:ext cx="1214836"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38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973F9323-7746-444B-83B9-920C48007DF9}"/>
              </a:ext>
            </a:extLst>
          </p:cNvPr>
          <p:cNvGrpSpPr/>
          <p:nvPr/>
        </p:nvGrpSpPr>
        <p:grpSpPr>
          <a:xfrm>
            <a:off x="0" y="0"/>
            <a:ext cx="12192000" cy="6857997"/>
            <a:chOff x="0" y="0"/>
            <a:chExt cx="12192000" cy="6857997"/>
          </a:xfrm>
        </p:grpSpPr>
        <p:pic>
          <p:nvPicPr>
            <p:cNvPr id="17" name="object 3">
              <a:extLst>
                <a:ext uri="{FF2B5EF4-FFF2-40B4-BE49-F238E27FC236}">
                  <a16:creationId xmlns:a16="http://schemas.microsoft.com/office/drawing/2014/main" id="{8A1457C1-7320-4E77-9B80-B0A3F91F63AA}"/>
                </a:ext>
              </a:extLst>
            </p:cNvPr>
            <p:cNvPicPr/>
            <p:nvPr/>
          </p:nvPicPr>
          <p:blipFill>
            <a:blip r:embed="rId2" cstate="print"/>
            <a:stretch>
              <a:fillRect/>
            </a:stretch>
          </p:blipFill>
          <p:spPr>
            <a:xfrm>
              <a:off x="1524" y="0"/>
              <a:ext cx="12188951" cy="6857997"/>
            </a:xfrm>
            <a:prstGeom prst="rect">
              <a:avLst/>
            </a:prstGeom>
          </p:spPr>
        </p:pic>
        <p:sp>
          <p:nvSpPr>
            <p:cNvPr id="18" name="object 5">
              <a:extLst>
                <a:ext uri="{FF2B5EF4-FFF2-40B4-BE49-F238E27FC236}">
                  <a16:creationId xmlns:a16="http://schemas.microsoft.com/office/drawing/2014/main" id="{FEB8DDFB-0452-479D-BA0B-0982259B762F}"/>
                </a:ext>
              </a:extLst>
            </p:cNvPr>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19" name="object 6">
              <a:extLst>
                <a:ext uri="{FF2B5EF4-FFF2-40B4-BE49-F238E27FC236}">
                  <a16:creationId xmlns:a16="http://schemas.microsoft.com/office/drawing/2014/main" id="{3BE2D919-F56A-479B-9518-16942FD5BF7D}"/>
                </a:ext>
              </a:extLst>
            </p:cNvPr>
            <p:cNvPicPr/>
            <p:nvPr/>
          </p:nvPicPr>
          <p:blipFill>
            <a:blip r:embed="rId3" cstate="print"/>
            <a:stretch>
              <a:fillRect/>
            </a:stretch>
          </p:blipFill>
          <p:spPr>
            <a:xfrm>
              <a:off x="4267200" y="2255596"/>
              <a:ext cx="7752588" cy="2590799"/>
            </a:xfrm>
            <a:prstGeom prst="rect">
              <a:avLst/>
            </a:prstGeom>
          </p:spPr>
        </p:pic>
        <p:pic>
          <p:nvPicPr>
            <p:cNvPr id="20" name="object 7">
              <a:extLst>
                <a:ext uri="{FF2B5EF4-FFF2-40B4-BE49-F238E27FC236}">
                  <a16:creationId xmlns:a16="http://schemas.microsoft.com/office/drawing/2014/main" id="{F8000ECF-89C2-43B8-B231-19BAE9A9B791}"/>
                </a:ext>
              </a:extLst>
            </p:cNvPr>
            <p:cNvPicPr/>
            <p:nvPr/>
          </p:nvPicPr>
          <p:blipFill>
            <a:blip r:embed="rId4" cstate="print"/>
            <a:stretch>
              <a:fillRect/>
            </a:stretch>
          </p:blipFill>
          <p:spPr>
            <a:xfrm>
              <a:off x="6352031" y="4523307"/>
              <a:ext cx="3934967" cy="208787"/>
            </a:xfrm>
            <a:prstGeom prst="rect">
              <a:avLst/>
            </a:prstGeom>
          </p:spPr>
        </p:pic>
        <p:pic>
          <p:nvPicPr>
            <p:cNvPr id="21" name="object 8">
              <a:extLst>
                <a:ext uri="{FF2B5EF4-FFF2-40B4-BE49-F238E27FC236}">
                  <a16:creationId xmlns:a16="http://schemas.microsoft.com/office/drawing/2014/main" id="{B0146637-C5E9-49FF-B0C9-38293F1B88B9}"/>
                </a:ext>
              </a:extLst>
            </p:cNvPr>
            <p:cNvPicPr/>
            <p:nvPr/>
          </p:nvPicPr>
          <p:blipFill>
            <a:blip r:embed="rId5" cstate="print"/>
            <a:stretch>
              <a:fillRect/>
            </a:stretch>
          </p:blipFill>
          <p:spPr>
            <a:xfrm>
              <a:off x="222503" y="51815"/>
              <a:ext cx="2170176" cy="711707"/>
            </a:xfrm>
            <a:prstGeom prst="rect">
              <a:avLst/>
            </a:prstGeom>
          </p:spPr>
        </p:pic>
        <p:pic>
          <p:nvPicPr>
            <p:cNvPr id="22" name="object 9">
              <a:extLst>
                <a:ext uri="{FF2B5EF4-FFF2-40B4-BE49-F238E27FC236}">
                  <a16:creationId xmlns:a16="http://schemas.microsoft.com/office/drawing/2014/main" id="{80E350F9-2C24-4EC9-82A4-003F6B578B6B}"/>
                </a:ext>
              </a:extLst>
            </p:cNvPr>
            <p:cNvPicPr/>
            <p:nvPr/>
          </p:nvPicPr>
          <p:blipFill>
            <a:blip r:embed="rId6" cstate="print"/>
            <a:stretch>
              <a:fillRect/>
            </a:stretch>
          </p:blipFill>
          <p:spPr>
            <a:xfrm>
              <a:off x="0" y="6041135"/>
              <a:ext cx="12167615" cy="413004"/>
            </a:xfrm>
            <a:prstGeom prst="rect">
              <a:avLst/>
            </a:prstGeom>
          </p:spPr>
        </p:pic>
      </p:grpSp>
      <p:sp>
        <p:nvSpPr>
          <p:cNvPr id="34" name="矩形 33">
            <a:extLst>
              <a:ext uri="{FF2B5EF4-FFF2-40B4-BE49-F238E27FC236}">
                <a16:creationId xmlns:a16="http://schemas.microsoft.com/office/drawing/2014/main" id="{E67780A7-F65C-489B-A282-290C649A6570}"/>
              </a:ext>
            </a:extLst>
          </p:cNvPr>
          <p:cNvSpPr/>
          <p:nvPr/>
        </p:nvSpPr>
        <p:spPr>
          <a:xfrm>
            <a:off x="4464784" y="3482734"/>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研究绪论</a:t>
            </a:r>
          </a:p>
        </p:txBody>
      </p:sp>
      <p:sp>
        <p:nvSpPr>
          <p:cNvPr id="35" name="矩形 34">
            <a:extLst>
              <a:ext uri="{FF2B5EF4-FFF2-40B4-BE49-F238E27FC236}">
                <a16:creationId xmlns:a16="http://schemas.microsoft.com/office/drawing/2014/main" id="{439E507B-1663-4411-9775-B1C0FCC98F5A}"/>
              </a:ext>
            </a:extLst>
          </p:cNvPr>
          <p:cNvSpPr/>
          <p:nvPr/>
        </p:nvSpPr>
        <p:spPr>
          <a:xfrm>
            <a:off x="3643245" y="4498397"/>
            <a:ext cx="4802790" cy="646331"/>
          </a:xfrm>
          <a:prstGeom prst="rect">
            <a:avLst/>
          </a:prstGeom>
        </p:spPr>
        <p:txBody>
          <a:bodyPr wrap="none">
            <a:spAutoFit/>
          </a:bodyPr>
          <a:lstStyle/>
          <a:p>
            <a:r>
              <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40" name="Oval 8">
            <a:extLst>
              <a:ext uri="{FF2B5EF4-FFF2-40B4-BE49-F238E27FC236}">
                <a16:creationId xmlns:a16="http://schemas.microsoft.com/office/drawing/2014/main" id="{780EAF8D-85B8-458C-866F-DD6F06DE0BA4}"/>
              </a:ext>
            </a:extLst>
          </p:cNvPr>
          <p:cNvSpPr>
            <a:spLocks noChangeArrowheads="1"/>
          </p:cNvSpPr>
          <p:nvPr/>
        </p:nvSpPr>
        <p:spPr bwMode="auto">
          <a:xfrm>
            <a:off x="5155406" y="1295400"/>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01</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34100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5"/>
            <a:ext cx="4636821"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课题研究的背景</a:t>
            </a:r>
            <a:endParaRPr sz="32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9148564C-A3AD-4774-88E0-A41A2871512A}"/>
              </a:ext>
            </a:extLst>
          </p:cNvPr>
          <p:cNvSpPr/>
          <p:nvPr/>
        </p:nvSpPr>
        <p:spPr>
          <a:xfrm>
            <a:off x="4876800" y="1295400"/>
            <a:ext cx="6629400" cy="4495800"/>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 name="TextBox 6">
            <a:extLst>
              <a:ext uri="{FF2B5EF4-FFF2-40B4-BE49-F238E27FC236}">
                <a16:creationId xmlns:a16="http://schemas.microsoft.com/office/drawing/2014/main" id="{AD226488-33E8-4572-A605-5D56BB1E80BF}"/>
              </a:ext>
            </a:extLst>
          </p:cNvPr>
          <p:cNvSpPr txBox="1"/>
          <p:nvPr/>
        </p:nvSpPr>
        <p:spPr>
          <a:xfrm>
            <a:off x="5105400" y="1577818"/>
            <a:ext cx="6172200" cy="3782895"/>
          </a:xfrm>
          <a:prstGeom prst="rect">
            <a:avLst/>
          </a:prstGeom>
          <a:noFill/>
        </p:spPr>
        <p:txBody>
          <a:bodyPr wrap="square" rtlCol="0">
            <a:spAutoFit/>
          </a:bodyPr>
          <a:lstStyle>
            <a:defPPr>
              <a:defRPr lang="zh-CN"/>
            </a:defPPr>
            <a:lvl1pPr>
              <a:lnSpc>
                <a:spcPct val="150000"/>
              </a:lnSpc>
              <a:defRPr sz="1200">
                <a:solidFill>
                  <a:schemeClr val="bg2">
                    <a:lumMod val="50000"/>
                  </a:schemeClr>
                </a:solidFill>
                <a:latin typeface="Campton Light DEMO" panose="00000500000000000000" pitchFamily="50" charset="0"/>
                <a:cs typeface="Lato Light"/>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操作系统作为计算设备的核心枢纽，承担着硬件资源管理、应用支撑与安全保障等基础职能，其安全性直接关系到信息系统的整体可靠性与抗攻击能力。</a:t>
            </a:r>
            <a:endPar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近年来，随着云计算、物联网、人工智能等新兴技术的高速发展，内核漏洞利用、内存越界访问、权限滥用等安全威胁愈加突出。</a:t>
            </a:r>
            <a:endPar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尤其在国产化替代与自主可控的背景下，如何在保障生态兼容性的同时构建更高等级的安全机制，已成为亟待解决的关键问题。</a:t>
            </a:r>
          </a:p>
        </p:txBody>
      </p:sp>
      <p:pic>
        <p:nvPicPr>
          <p:cNvPr id="8" name="图片 7">
            <a:extLst>
              <a:ext uri="{FF2B5EF4-FFF2-40B4-BE49-F238E27FC236}">
                <a16:creationId xmlns:a16="http://schemas.microsoft.com/office/drawing/2014/main" id="{2DC2C44F-3537-407F-87BD-1422069E51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655542"/>
            <a:ext cx="4002947" cy="3546915"/>
          </a:xfrm>
          <a:prstGeom prst="rect">
            <a:avLst/>
          </a:prstGeom>
        </p:spPr>
      </p:pic>
      <p:sp>
        <p:nvSpPr>
          <p:cNvPr id="10" name="object 11">
            <a:extLst>
              <a:ext uri="{FF2B5EF4-FFF2-40B4-BE49-F238E27FC236}">
                <a16:creationId xmlns:a16="http://schemas.microsoft.com/office/drawing/2014/main" id="{1805EDE5-0047-4C79-B7E3-5A44C547AF98}"/>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5"/>
            <a:ext cx="4636821"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课题研究的意义</a:t>
            </a:r>
            <a:endParaRPr sz="3200" dirty="0">
              <a:latin typeface="微软雅黑" panose="020B0503020204020204" pitchFamily="34" charset="-122"/>
              <a:ea typeface="微软雅黑" panose="020B0503020204020204" pitchFamily="34" charset="-122"/>
            </a:endParaRPr>
          </a:p>
        </p:txBody>
      </p:sp>
      <p:grpSp>
        <p:nvGrpSpPr>
          <p:cNvPr id="9" name="Group 33">
            <a:extLst>
              <a:ext uri="{FF2B5EF4-FFF2-40B4-BE49-F238E27FC236}">
                <a16:creationId xmlns:a16="http://schemas.microsoft.com/office/drawing/2014/main" id="{BF36A5D2-98B1-4B0A-84A2-32900F4EBCD1}"/>
              </a:ext>
            </a:extLst>
          </p:cNvPr>
          <p:cNvGrpSpPr/>
          <p:nvPr/>
        </p:nvGrpSpPr>
        <p:grpSpPr>
          <a:xfrm rot="16200000">
            <a:off x="4199666" y="1712605"/>
            <a:ext cx="1894078" cy="2231577"/>
            <a:chOff x="1208671" y="1659213"/>
            <a:chExt cx="2151201" cy="2534514"/>
          </a:xfrm>
          <a:solidFill>
            <a:schemeClr val="accent1"/>
          </a:solidFill>
        </p:grpSpPr>
        <p:sp>
          <p:nvSpPr>
            <p:cNvPr id="10" name="Flowchart: Alternate Process 24">
              <a:extLst>
                <a:ext uri="{FF2B5EF4-FFF2-40B4-BE49-F238E27FC236}">
                  <a16:creationId xmlns:a16="http://schemas.microsoft.com/office/drawing/2014/main" id="{C77EFFE4-6B28-44A3-BBC8-F74149B8B377}"/>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1" name="Isosceles Triangle 31">
              <a:extLst>
                <a:ext uri="{FF2B5EF4-FFF2-40B4-BE49-F238E27FC236}">
                  <a16:creationId xmlns:a16="http://schemas.microsoft.com/office/drawing/2014/main" id="{BD3DD5F3-BFA6-4EB4-B4DE-AFBE5A3E91D3}"/>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2" name="Group 33">
            <a:extLst>
              <a:ext uri="{FF2B5EF4-FFF2-40B4-BE49-F238E27FC236}">
                <a16:creationId xmlns:a16="http://schemas.microsoft.com/office/drawing/2014/main" id="{3657B08C-A138-451C-9B15-387C6861718D}"/>
              </a:ext>
            </a:extLst>
          </p:cNvPr>
          <p:cNvGrpSpPr/>
          <p:nvPr/>
        </p:nvGrpSpPr>
        <p:grpSpPr>
          <a:xfrm>
            <a:off x="6272689" y="1881353"/>
            <a:ext cx="1894080" cy="2231576"/>
            <a:chOff x="1208671" y="1659213"/>
            <a:chExt cx="2151201" cy="2534514"/>
          </a:xfrm>
          <a:solidFill>
            <a:schemeClr val="accent2"/>
          </a:solidFill>
        </p:grpSpPr>
        <p:sp>
          <p:nvSpPr>
            <p:cNvPr id="13" name="Flowchart: Alternate Process 33">
              <a:extLst>
                <a:ext uri="{FF2B5EF4-FFF2-40B4-BE49-F238E27FC236}">
                  <a16:creationId xmlns:a16="http://schemas.microsoft.com/office/drawing/2014/main" id="{D8C4F353-2DE8-4C13-A8C5-8DE48B6BB473}"/>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4" name="Isosceles Triangle 34">
              <a:extLst>
                <a:ext uri="{FF2B5EF4-FFF2-40B4-BE49-F238E27FC236}">
                  <a16:creationId xmlns:a16="http://schemas.microsoft.com/office/drawing/2014/main" id="{E202B4E3-2FDB-4AA4-BC41-188A920F1574}"/>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5" name="Group 33">
            <a:extLst>
              <a:ext uri="{FF2B5EF4-FFF2-40B4-BE49-F238E27FC236}">
                <a16:creationId xmlns:a16="http://schemas.microsoft.com/office/drawing/2014/main" id="{8DCC83A0-DDDF-462C-A442-E942EA40D439}"/>
              </a:ext>
            </a:extLst>
          </p:cNvPr>
          <p:cNvGrpSpPr/>
          <p:nvPr/>
        </p:nvGrpSpPr>
        <p:grpSpPr>
          <a:xfrm rot="5400000">
            <a:off x="6114671" y="3944181"/>
            <a:ext cx="1894078" cy="2231577"/>
            <a:chOff x="1208671" y="1659213"/>
            <a:chExt cx="2151201" cy="2534514"/>
          </a:xfrm>
          <a:solidFill>
            <a:schemeClr val="accent3"/>
          </a:solidFill>
        </p:grpSpPr>
        <p:sp>
          <p:nvSpPr>
            <p:cNvPr id="16" name="Flowchart: Alternate Process 43">
              <a:extLst>
                <a:ext uri="{FF2B5EF4-FFF2-40B4-BE49-F238E27FC236}">
                  <a16:creationId xmlns:a16="http://schemas.microsoft.com/office/drawing/2014/main" id="{64C52606-13A3-469D-BCD2-BFDA17AE1126}"/>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7" name="Isosceles Triangle 48">
              <a:extLst>
                <a:ext uri="{FF2B5EF4-FFF2-40B4-BE49-F238E27FC236}">
                  <a16:creationId xmlns:a16="http://schemas.microsoft.com/office/drawing/2014/main" id="{812CE08B-C0DE-4E1E-A73A-70DB0438BCF8}"/>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8" name="Group 33">
            <a:extLst>
              <a:ext uri="{FF2B5EF4-FFF2-40B4-BE49-F238E27FC236}">
                <a16:creationId xmlns:a16="http://schemas.microsoft.com/office/drawing/2014/main" id="{DC2B343C-A66A-43D1-89B2-8A49F08F2FFE}"/>
              </a:ext>
            </a:extLst>
          </p:cNvPr>
          <p:cNvGrpSpPr/>
          <p:nvPr/>
        </p:nvGrpSpPr>
        <p:grpSpPr>
          <a:xfrm rot="10800000">
            <a:off x="4013363" y="3768864"/>
            <a:ext cx="1894080" cy="2231576"/>
            <a:chOff x="1208671" y="1659213"/>
            <a:chExt cx="2151201" cy="2534514"/>
          </a:xfrm>
          <a:solidFill>
            <a:schemeClr val="accent4"/>
          </a:solidFill>
        </p:grpSpPr>
        <p:sp>
          <p:nvSpPr>
            <p:cNvPr id="19" name="Flowchart: Alternate Process 52">
              <a:extLst>
                <a:ext uri="{FF2B5EF4-FFF2-40B4-BE49-F238E27FC236}">
                  <a16:creationId xmlns:a16="http://schemas.microsoft.com/office/drawing/2014/main" id="{81D41251-66C9-4BA0-A522-4BC7B1DCDF94}"/>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20" name="Isosceles Triangle 53">
              <a:extLst>
                <a:ext uri="{FF2B5EF4-FFF2-40B4-BE49-F238E27FC236}">
                  <a16:creationId xmlns:a16="http://schemas.microsoft.com/office/drawing/2014/main" id="{212E25C3-276A-4301-AC58-5E7F772202D5}"/>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21" name="Group 134">
            <a:extLst>
              <a:ext uri="{FF2B5EF4-FFF2-40B4-BE49-F238E27FC236}">
                <a16:creationId xmlns:a16="http://schemas.microsoft.com/office/drawing/2014/main" id="{B4338C46-DF46-4900-BDF5-66B14712AE0E}"/>
              </a:ext>
            </a:extLst>
          </p:cNvPr>
          <p:cNvGrpSpPr>
            <a:grpSpLocks noChangeAspect="1"/>
          </p:cNvGrpSpPr>
          <p:nvPr/>
        </p:nvGrpSpPr>
        <p:grpSpPr>
          <a:xfrm>
            <a:off x="3544347" y="2342896"/>
            <a:ext cx="938029" cy="938813"/>
            <a:chOff x="3287425" y="1417883"/>
            <a:chExt cx="648499" cy="649042"/>
          </a:xfrm>
        </p:grpSpPr>
        <p:sp>
          <p:nvSpPr>
            <p:cNvPr id="22" name="Oval 88">
              <a:extLst>
                <a:ext uri="{FF2B5EF4-FFF2-40B4-BE49-F238E27FC236}">
                  <a16:creationId xmlns:a16="http://schemas.microsoft.com/office/drawing/2014/main" id="{62971DDB-883B-40C6-8391-5632274D5B1D}"/>
                </a:ext>
              </a:extLst>
            </p:cNvPr>
            <p:cNvSpPr>
              <a:spLocks noChangeAspect="1"/>
            </p:cNvSpPr>
            <p:nvPr/>
          </p:nvSpPr>
          <p:spPr>
            <a:xfrm>
              <a:off x="3287425" y="1417883"/>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Oval 94">
              <a:extLst>
                <a:ext uri="{FF2B5EF4-FFF2-40B4-BE49-F238E27FC236}">
                  <a16:creationId xmlns:a16="http://schemas.microsoft.com/office/drawing/2014/main" id="{B0F0A414-4534-4837-A421-3F6C1AE0B934}"/>
                </a:ext>
              </a:extLst>
            </p:cNvPr>
            <p:cNvSpPr>
              <a:spLocks noChangeAspect="1"/>
            </p:cNvSpPr>
            <p:nvPr/>
          </p:nvSpPr>
          <p:spPr>
            <a:xfrm>
              <a:off x="3362252" y="1492772"/>
              <a:ext cx="510982" cy="51141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01</a:t>
              </a:r>
            </a:p>
          </p:txBody>
        </p:sp>
      </p:grpSp>
      <p:grpSp>
        <p:nvGrpSpPr>
          <p:cNvPr id="24" name="Group 129">
            <a:extLst>
              <a:ext uri="{FF2B5EF4-FFF2-40B4-BE49-F238E27FC236}">
                <a16:creationId xmlns:a16="http://schemas.microsoft.com/office/drawing/2014/main" id="{6F46B7AA-C9B9-4CFB-99BD-9845BC9EB84E}"/>
              </a:ext>
            </a:extLst>
          </p:cNvPr>
          <p:cNvGrpSpPr>
            <a:grpSpLocks noChangeAspect="1"/>
          </p:cNvGrpSpPr>
          <p:nvPr/>
        </p:nvGrpSpPr>
        <p:grpSpPr>
          <a:xfrm>
            <a:off x="7697754" y="2342896"/>
            <a:ext cx="938029" cy="938813"/>
            <a:chOff x="2779491" y="2517212"/>
            <a:chExt cx="648499" cy="649042"/>
          </a:xfrm>
        </p:grpSpPr>
        <p:sp>
          <p:nvSpPr>
            <p:cNvPr id="25" name="Oval 96">
              <a:extLst>
                <a:ext uri="{FF2B5EF4-FFF2-40B4-BE49-F238E27FC236}">
                  <a16:creationId xmlns:a16="http://schemas.microsoft.com/office/drawing/2014/main" id="{F25FCE5A-0D01-41D0-86BE-F1A4A34264B8}"/>
                </a:ext>
              </a:extLst>
            </p:cNvPr>
            <p:cNvSpPr>
              <a:spLocks noChangeAspect="1"/>
            </p:cNvSpPr>
            <p:nvPr/>
          </p:nvSpPr>
          <p:spPr>
            <a:xfrm>
              <a:off x="2779491" y="2517212"/>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Oval 110">
              <a:extLst>
                <a:ext uri="{FF2B5EF4-FFF2-40B4-BE49-F238E27FC236}">
                  <a16:creationId xmlns:a16="http://schemas.microsoft.com/office/drawing/2014/main" id="{7A201320-F9F2-459F-A702-4D1912952685}"/>
                </a:ext>
              </a:extLst>
            </p:cNvPr>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02</a:t>
              </a:r>
            </a:p>
          </p:txBody>
        </p:sp>
      </p:grpSp>
      <p:grpSp>
        <p:nvGrpSpPr>
          <p:cNvPr id="27" name="Group 130">
            <a:extLst>
              <a:ext uri="{FF2B5EF4-FFF2-40B4-BE49-F238E27FC236}">
                <a16:creationId xmlns:a16="http://schemas.microsoft.com/office/drawing/2014/main" id="{0D03F834-6E6F-4AE0-B555-BA7B2AD9BCD1}"/>
              </a:ext>
            </a:extLst>
          </p:cNvPr>
          <p:cNvGrpSpPr>
            <a:grpSpLocks noChangeAspect="1"/>
          </p:cNvGrpSpPr>
          <p:nvPr/>
        </p:nvGrpSpPr>
        <p:grpSpPr>
          <a:xfrm>
            <a:off x="7637360" y="4591590"/>
            <a:ext cx="938029" cy="938813"/>
            <a:chOff x="3287425" y="3613920"/>
            <a:chExt cx="648499" cy="649042"/>
          </a:xfrm>
        </p:grpSpPr>
        <p:sp>
          <p:nvSpPr>
            <p:cNvPr id="28" name="Oval 127">
              <a:extLst>
                <a:ext uri="{FF2B5EF4-FFF2-40B4-BE49-F238E27FC236}">
                  <a16:creationId xmlns:a16="http://schemas.microsoft.com/office/drawing/2014/main" id="{256B0320-5A52-488D-8A48-B914DDC830F5}"/>
                </a:ext>
              </a:extLst>
            </p:cNvPr>
            <p:cNvSpPr>
              <a:spLocks noChangeAspect="1"/>
            </p:cNvSpPr>
            <p:nvPr/>
          </p:nvSpPr>
          <p:spPr>
            <a:xfrm>
              <a:off x="3287425" y="3613920"/>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9" name="Oval 128">
              <a:extLst>
                <a:ext uri="{FF2B5EF4-FFF2-40B4-BE49-F238E27FC236}">
                  <a16:creationId xmlns:a16="http://schemas.microsoft.com/office/drawing/2014/main" id="{A4F6EF88-9194-46CA-8633-3A7BBE150DE3}"/>
                </a:ext>
              </a:extLst>
            </p:cNvPr>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03</a:t>
              </a:r>
            </a:p>
          </p:txBody>
        </p:sp>
      </p:grpSp>
      <p:grpSp>
        <p:nvGrpSpPr>
          <p:cNvPr id="30" name="Group 133">
            <a:extLst>
              <a:ext uri="{FF2B5EF4-FFF2-40B4-BE49-F238E27FC236}">
                <a16:creationId xmlns:a16="http://schemas.microsoft.com/office/drawing/2014/main" id="{30BF7B32-9A34-43B9-A176-F850CDAC2F12}"/>
              </a:ext>
            </a:extLst>
          </p:cNvPr>
          <p:cNvGrpSpPr>
            <a:grpSpLocks noChangeAspect="1"/>
          </p:cNvGrpSpPr>
          <p:nvPr/>
        </p:nvGrpSpPr>
        <p:grpSpPr>
          <a:xfrm>
            <a:off x="3561903" y="4591590"/>
            <a:ext cx="938029" cy="938813"/>
            <a:chOff x="5249342" y="1406453"/>
            <a:chExt cx="648499" cy="649042"/>
          </a:xfrm>
        </p:grpSpPr>
        <p:sp>
          <p:nvSpPr>
            <p:cNvPr id="31" name="Oval 130">
              <a:extLst>
                <a:ext uri="{FF2B5EF4-FFF2-40B4-BE49-F238E27FC236}">
                  <a16:creationId xmlns:a16="http://schemas.microsoft.com/office/drawing/2014/main" id="{30E12EA5-CBD5-45DE-AAD8-50709EAB1FEC}"/>
                </a:ext>
              </a:extLst>
            </p:cNvPr>
            <p:cNvSpPr>
              <a:spLocks noChangeAspect="1"/>
            </p:cNvSpPr>
            <p:nvPr/>
          </p:nvSpPr>
          <p:spPr>
            <a:xfrm>
              <a:off x="5249342" y="1406453"/>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Oval 131">
              <a:extLst>
                <a:ext uri="{FF2B5EF4-FFF2-40B4-BE49-F238E27FC236}">
                  <a16:creationId xmlns:a16="http://schemas.microsoft.com/office/drawing/2014/main" id="{513A98B0-01D2-40DA-A997-C7B027EAE6B4}"/>
                </a:ext>
              </a:extLst>
            </p:cNvPr>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04</a:t>
              </a:r>
            </a:p>
          </p:txBody>
        </p:sp>
      </p:grpSp>
      <p:sp>
        <p:nvSpPr>
          <p:cNvPr id="33" name="Freeform 187">
            <a:extLst>
              <a:ext uri="{FF2B5EF4-FFF2-40B4-BE49-F238E27FC236}">
                <a16:creationId xmlns:a16="http://schemas.microsoft.com/office/drawing/2014/main" id="{731E8772-9A72-4ED9-9F72-9C80E856997F}"/>
              </a:ext>
            </a:extLst>
          </p:cNvPr>
          <p:cNvSpPr>
            <a:spLocks noEditPoints="1"/>
          </p:cNvSpPr>
          <p:nvPr/>
        </p:nvSpPr>
        <p:spPr bwMode="auto">
          <a:xfrm>
            <a:off x="4678655" y="2593342"/>
            <a:ext cx="640568" cy="413972"/>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4" name="Freeform 52">
            <a:extLst>
              <a:ext uri="{FF2B5EF4-FFF2-40B4-BE49-F238E27FC236}">
                <a16:creationId xmlns:a16="http://schemas.microsoft.com/office/drawing/2014/main" id="{44F73214-F8DF-4EB5-BAE3-D2FC66C706BC}"/>
              </a:ext>
            </a:extLst>
          </p:cNvPr>
          <p:cNvSpPr>
            <a:spLocks noEditPoints="1"/>
          </p:cNvSpPr>
          <p:nvPr/>
        </p:nvSpPr>
        <p:spPr bwMode="auto">
          <a:xfrm>
            <a:off x="6900413" y="2508434"/>
            <a:ext cx="583789" cy="583789"/>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5" name="Freeform 56">
            <a:extLst>
              <a:ext uri="{FF2B5EF4-FFF2-40B4-BE49-F238E27FC236}">
                <a16:creationId xmlns:a16="http://schemas.microsoft.com/office/drawing/2014/main" id="{33C3B7B2-BA80-4115-B3C2-FF0D9D307120}"/>
              </a:ext>
            </a:extLst>
          </p:cNvPr>
          <p:cNvSpPr>
            <a:spLocks noEditPoints="1"/>
          </p:cNvSpPr>
          <p:nvPr/>
        </p:nvSpPr>
        <p:spPr bwMode="auto">
          <a:xfrm>
            <a:off x="6912799" y="4730467"/>
            <a:ext cx="559020" cy="559020"/>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6" name="Freeform 152">
            <a:extLst>
              <a:ext uri="{FF2B5EF4-FFF2-40B4-BE49-F238E27FC236}">
                <a16:creationId xmlns:a16="http://schemas.microsoft.com/office/drawing/2014/main" id="{9E9B9BC4-1656-4CD0-B064-A7E440AE7B13}"/>
              </a:ext>
            </a:extLst>
          </p:cNvPr>
          <p:cNvSpPr>
            <a:spLocks noEditPoints="1"/>
          </p:cNvSpPr>
          <p:nvPr/>
        </p:nvSpPr>
        <p:spPr bwMode="auto">
          <a:xfrm>
            <a:off x="4704107" y="4777786"/>
            <a:ext cx="545678" cy="50428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grpSp>
        <p:nvGrpSpPr>
          <p:cNvPr id="37" name="组合 36">
            <a:extLst>
              <a:ext uri="{FF2B5EF4-FFF2-40B4-BE49-F238E27FC236}">
                <a16:creationId xmlns:a16="http://schemas.microsoft.com/office/drawing/2014/main" id="{C426EB21-2308-46FD-B04B-8619A470ACD7}"/>
              </a:ext>
            </a:extLst>
          </p:cNvPr>
          <p:cNvGrpSpPr/>
          <p:nvPr/>
        </p:nvGrpSpPr>
        <p:grpSpPr>
          <a:xfrm>
            <a:off x="1163638" y="2007444"/>
            <a:ext cx="2492738" cy="1558638"/>
            <a:chOff x="1163638" y="2217765"/>
            <a:chExt cx="2492738" cy="1558638"/>
          </a:xfrm>
        </p:grpSpPr>
        <p:sp>
          <p:nvSpPr>
            <p:cNvPr id="38" name="矩形 37">
              <a:extLst>
                <a:ext uri="{FF2B5EF4-FFF2-40B4-BE49-F238E27FC236}">
                  <a16:creationId xmlns:a16="http://schemas.microsoft.com/office/drawing/2014/main" id="{4D38D109-66D7-4DF6-9F25-31242575DAF8}"/>
                </a:ext>
              </a:extLst>
            </p:cNvPr>
            <p:cNvSpPr/>
            <p:nvPr/>
          </p:nvSpPr>
          <p:spPr>
            <a:xfrm>
              <a:off x="1163638" y="2671870"/>
              <a:ext cx="2492738"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在信创战略推动下，我国操作系统正从“替代可用”向“自主高性能、全栈可控”发展。</a:t>
              </a:r>
            </a:p>
          </p:txBody>
        </p:sp>
        <p:sp>
          <p:nvSpPr>
            <p:cNvPr id="39" name="矩形 38">
              <a:extLst>
                <a:ext uri="{FF2B5EF4-FFF2-40B4-BE49-F238E27FC236}">
                  <a16:creationId xmlns:a16="http://schemas.microsoft.com/office/drawing/2014/main" id="{6B9BE8CC-D06D-4E73-B755-0A2DDDDEBA5C}"/>
                </a:ext>
              </a:extLst>
            </p:cNvPr>
            <p:cNvSpPr/>
            <p:nvPr/>
          </p:nvSpPr>
          <p:spPr>
            <a:xfrm>
              <a:off x="2958749" y="2217765"/>
              <a:ext cx="697627" cy="400110"/>
            </a:xfrm>
            <a:prstGeom prst="rect">
              <a:avLst/>
            </a:prstGeom>
          </p:spPr>
          <p:txBody>
            <a:bodyPr wrap="none">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背景</a:t>
              </a:r>
              <a:r>
                <a:rPr lang="en-US" altLang="zh-CN" sz="2000" b="1" dirty="0">
                  <a:solidFill>
                    <a:schemeClr val="accent1"/>
                  </a:solidFill>
                  <a:latin typeface="微软雅黑" panose="020B0503020204020204" pitchFamily="34" charset="-122"/>
                  <a:ea typeface="微软雅黑" panose="020B0503020204020204" pitchFamily="34" charset="-122"/>
                  <a:cs typeface="+mn-ea"/>
                  <a:sym typeface="+mn-lt"/>
                </a:rPr>
                <a:t>	</a:t>
              </a:r>
              <a:endPar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a:extLst>
              <a:ext uri="{FF2B5EF4-FFF2-40B4-BE49-F238E27FC236}">
                <a16:creationId xmlns:a16="http://schemas.microsoft.com/office/drawing/2014/main" id="{E1D1E660-C6C7-4886-A456-B48D26B137FF}"/>
              </a:ext>
            </a:extLst>
          </p:cNvPr>
          <p:cNvGrpSpPr/>
          <p:nvPr/>
        </p:nvGrpSpPr>
        <p:grpSpPr>
          <a:xfrm>
            <a:off x="8536888" y="2007444"/>
            <a:ext cx="2492738" cy="1041574"/>
            <a:chOff x="1163638" y="2217765"/>
            <a:chExt cx="2492738" cy="1041574"/>
          </a:xfrm>
        </p:grpSpPr>
        <p:sp>
          <p:nvSpPr>
            <p:cNvPr id="41" name="矩形 40">
              <a:extLst>
                <a:ext uri="{FF2B5EF4-FFF2-40B4-BE49-F238E27FC236}">
                  <a16:creationId xmlns:a16="http://schemas.microsoft.com/office/drawing/2014/main" id="{B2948076-AA77-4CB7-B4A7-EC2B7A1F0B0B}"/>
                </a:ext>
              </a:extLst>
            </p:cNvPr>
            <p:cNvSpPr/>
            <p:nvPr/>
          </p:nvSpPr>
          <p:spPr>
            <a:xfrm>
              <a:off x="1163638" y="2671870"/>
              <a:ext cx="2492738" cy="587469"/>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浅试操作系统开发，深入计算机底层逻辑。</a:t>
              </a:r>
            </a:p>
          </p:txBody>
        </p:sp>
        <p:sp>
          <p:nvSpPr>
            <p:cNvPr id="42" name="矩形 41">
              <a:extLst>
                <a:ext uri="{FF2B5EF4-FFF2-40B4-BE49-F238E27FC236}">
                  <a16:creationId xmlns:a16="http://schemas.microsoft.com/office/drawing/2014/main" id="{142EDD27-A7F7-4388-BB5B-E57B02BAA211}"/>
                </a:ext>
              </a:extLst>
            </p:cNvPr>
            <p:cNvSpPr/>
            <p:nvPr/>
          </p:nvSpPr>
          <p:spPr>
            <a:xfrm>
              <a:off x="1163638" y="2217765"/>
              <a:ext cx="1210588" cy="400110"/>
            </a:xfrm>
            <a:prstGeom prst="rect">
              <a:avLst/>
            </a:prstGeom>
          </p:spPr>
          <p:txBody>
            <a:bodyPr wrap="none">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个人角度</a:t>
              </a:r>
            </a:p>
          </p:txBody>
        </p:sp>
      </p:grpSp>
      <p:grpSp>
        <p:nvGrpSpPr>
          <p:cNvPr id="43" name="组合 42">
            <a:extLst>
              <a:ext uri="{FF2B5EF4-FFF2-40B4-BE49-F238E27FC236}">
                <a16:creationId xmlns:a16="http://schemas.microsoft.com/office/drawing/2014/main" id="{1102B0A1-1D40-4A0D-A942-5657E1E78D26}"/>
              </a:ext>
            </a:extLst>
          </p:cNvPr>
          <p:cNvGrpSpPr/>
          <p:nvPr/>
        </p:nvGrpSpPr>
        <p:grpSpPr>
          <a:xfrm>
            <a:off x="8536888" y="4344093"/>
            <a:ext cx="2492738" cy="1300106"/>
            <a:chOff x="1163638" y="2217765"/>
            <a:chExt cx="2492738" cy="1300106"/>
          </a:xfrm>
        </p:grpSpPr>
        <p:sp>
          <p:nvSpPr>
            <p:cNvPr id="44" name="矩形 43">
              <a:extLst>
                <a:ext uri="{FF2B5EF4-FFF2-40B4-BE49-F238E27FC236}">
                  <a16:creationId xmlns:a16="http://schemas.microsoft.com/office/drawing/2014/main" id="{A4C6CF5C-2B2A-482B-99C6-A2AC11B11491}"/>
                </a:ext>
              </a:extLst>
            </p:cNvPr>
            <p:cNvSpPr/>
            <p:nvPr/>
          </p:nvSpPr>
          <p:spPr>
            <a:xfrm>
              <a:off x="1163638" y="2671870"/>
              <a:ext cx="2492738" cy="846001"/>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内核中引入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安全机制，并验证其在兼容生态下的可行性。</a:t>
              </a:r>
            </a:p>
          </p:txBody>
        </p:sp>
        <p:sp>
          <p:nvSpPr>
            <p:cNvPr id="45" name="矩形 44">
              <a:extLst>
                <a:ext uri="{FF2B5EF4-FFF2-40B4-BE49-F238E27FC236}">
                  <a16:creationId xmlns:a16="http://schemas.microsoft.com/office/drawing/2014/main" id="{AAC9F311-7A8B-4E5B-B75C-710E170AFCCA}"/>
                </a:ext>
              </a:extLst>
            </p:cNvPr>
            <p:cNvSpPr/>
            <p:nvPr/>
          </p:nvSpPr>
          <p:spPr>
            <a:xfrm>
              <a:off x="1163638" y="2217765"/>
              <a:ext cx="954107" cy="400110"/>
            </a:xfrm>
            <a:prstGeom prst="rect">
              <a:avLst/>
            </a:prstGeom>
          </p:spPr>
          <p:txBody>
            <a:bodyPr wrap="none">
              <a:spAutoFit/>
            </a:bodyPr>
            <a:lstStyle/>
            <a:p>
              <a:r>
                <a:rPr lang="zh-CN" altLang="en-US" sz="2000" b="1" dirty="0">
                  <a:solidFill>
                    <a:schemeClr val="accent3"/>
                  </a:solidFill>
                  <a:latin typeface="微软雅黑" panose="020B0503020204020204" pitchFamily="34" charset="-122"/>
                  <a:ea typeface="微软雅黑" panose="020B0503020204020204" pitchFamily="34" charset="-122"/>
                  <a:cs typeface="+mn-ea"/>
                  <a:sym typeface="+mn-lt"/>
                </a:rPr>
                <a:t>自动化</a:t>
              </a:r>
            </a:p>
          </p:txBody>
        </p:sp>
      </p:grpSp>
      <p:grpSp>
        <p:nvGrpSpPr>
          <p:cNvPr id="46" name="组合 45">
            <a:extLst>
              <a:ext uri="{FF2B5EF4-FFF2-40B4-BE49-F238E27FC236}">
                <a16:creationId xmlns:a16="http://schemas.microsoft.com/office/drawing/2014/main" id="{917F25F4-F4E2-4249-BB7B-9775D1885709}"/>
              </a:ext>
            </a:extLst>
          </p:cNvPr>
          <p:cNvGrpSpPr/>
          <p:nvPr/>
        </p:nvGrpSpPr>
        <p:grpSpPr>
          <a:xfrm>
            <a:off x="1163638" y="4344093"/>
            <a:ext cx="2492738" cy="1558638"/>
            <a:chOff x="1163638" y="2217765"/>
            <a:chExt cx="2492738" cy="1558638"/>
          </a:xfrm>
        </p:grpSpPr>
        <p:sp>
          <p:nvSpPr>
            <p:cNvPr id="47" name="矩形 46">
              <a:extLst>
                <a:ext uri="{FF2B5EF4-FFF2-40B4-BE49-F238E27FC236}">
                  <a16:creationId xmlns:a16="http://schemas.microsoft.com/office/drawing/2014/main" id="{2301E0B7-1201-490E-AC81-332C7B25BB02}"/>
                </a:ext>
              </a:extLst>
            </p:cNvPr>
            <p:cNvSpPr/>
            <p:nvPr/>
          </p:nvSpPr>
          <p:spPr>
            <a:xfrm>
              <a:off x="1163638" y="2671870"/>
              <a:ext cx="2492738"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为国产系统的安全策略设计提供实践案例，助力构建自主可控、安全可靠的数字基础设施。</a:t>
              </a:r>
            </a:p>
          </p:txBody>
        </p:sp>
        <p:sp>
          <p:nvSpPr>
            <p:cNvPr id="48" name="矩形 47">
              <a:extLst>
                <a:ext uri="{FF2B5EF4-FFF2-40B4-BE49-F238E27FC236}">
                  <a16:creationId xmlns:a16="http://schemas.microsoft.com/office/drawing/2014/main" id="{F4405785-20E8-45BE-A8E4-EB3DFDFF73F7}"/>
                </a:ext>
              </a:extLst>
            </p:cNvPr>
            <p:cNvSpPr/>
            <p:nvPr/>
          </p:nvSpPr>
          <p:spPr>
            <a:xfrm>
              <a:off x="2445788" y="2217765"/>
              <a:ext cx="1210588" cy="400110"/>
            </a:xfrm>
            <a:prstGeom prst="rect">
              <a:avLst/>
            </a:prstGeom>
          </p:spPr>
          <p:txBody>
            <a:bodyPr wrap="none">
              <a:spAutoFit/>
            </a:bodyPr>
            <a:lstStyle/>
            <a:p>
              <a:pPr algn="r"/>
              <a:r>
                <a:rPr lang="zh-CN" altLang="en-US" sz="2000" b="1" dirty="0">
                  <a:solidFill>
                    <a:schemeClr val="accent4"/>
                  </a:solidFill>
                  <a:latin typeface="微软雅黑" panose="020B0503020204020204" pitchFamily="34" charset="-122"/>
                  <a:ea typeface="微软雅黑" panose="020B0503020204020204" pitchFamily="34" charset="-122"/>
                  <a:cs typeface="+mn-ea"/>
                  <a:sym typeface="+mn-lt"/>
                </a:rPr>
                <a:t>理想目标</a:t>
              </a:r>
            </a:p>
          </p:txBody>
        </p:sp>
      </p:grpSp>
      <p:sp>
        <p:nvSpPr>
          <p:cNvPr id="49" name="object 11">
            <a:extLst>
              <a:ext uri="{FF2B5EF4-FFF2-40B4-BE49-F238E27FC236}">
                <a16:creationId xmlns:a16="http://schemas.microsoft.com/office/drawing/2014/main" id="{F1A21A22-A707-4669-BD2F-61E1990762D5}"/>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94493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3"/>
            <a:ext cx="4424279"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课题研究的国内外现状</a:t>
            </a:r>
            <a:endParaRPr sz="3200" dirty="0">
              <a:latin typeface="微软雅黑" panose="020B0503020204020204" pitchFamily="34" charset="-122"/>
              <a:ea typeface="微软雅黑" panose="020B0503020204020204" pitchFamily="34" charset="-122"/>
            </a:endParaRPr>
          </a:p>
        </p:txBody>
      </p:sp>
      <p:sp>
        <p:nvSpPr>
          <p:cNvPr id="49" name="TextBox 30">
            <a:extLst>
              <a:ext uri="{FF2B5EF4-FFF2-40B4-BE49-F238E27FC236}">
                <a16:creationId xmlns:a16="http://schemas.microsoft.com/office/drawing/2014/main" id="{F32B409F-5EBA-42BA-B58B-90C7C9521EED}"/>
              </a:ext>
            </a:extLst>
          </p:cNvPr>
          <p:cNvSpPr/>
          <p:nvPr/>
        </p:nvSpPr>
        <p:spPr>
          <a:xfrm>
            <a:off x="719667" y="1367656"/>
            <a:ext cx="3456517" cy="1840119"/>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操作系统和核心要点在于生态。只有以大量用户为基础构建的完整生态才能决定系统的安全性能否得到关注，从而能够及时发现和预测问题，维持系统的长期安全性并适应新的安全策略。</a:t>
            </a:r>
          </a:p>
        </p:txBody>
      </p:sp>
      <p:sp>
        <p:nvSpPr>
          <p:cNvPr id="50" name="TextBox 31">
            <a:extLst>
              <a:ext uri="{FF2B5EF4-FFF2-40B4-BE49-F238E27FC236}">
                <a16:creationId xmlns:a16="http://schemas.microsoft.com/office/drawing/2014/main" id="{27EA93CD-B3B3-44B4-8256-BAD177BC0DBB}"/>
              </a:ext>
            </a:extLst>
          </p:cNvPr>
          <p:cNvSpPr/>
          <p:nvPr/>
        </p:nvSpPr>
        <p:spPr>
          <a:xfrm>
            <a:off x="719667" y="4222751"/>
            <a:ext cx="3456517" cy="1840119"/>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国内的多个系统缺乏统一的技术标准与接口规范，国产操作系统生态呈现碎片化局面，应用适配与安全策略迁移成本居高不下，制约了整体安全体系的成熟与可持续发展。</a:t>
            </a:r>
          </a:p>
        </p:txBody>
      </p:sp>
      <p:sp>
        <p:nvSpPr>
          <p:cNvPr id="51" name="TextBox 32">
            <a:extLst>
              <a:ext uri="{FF2B5EF4-FFF2-40B4-BE49-F238E27FC236}">
                <a16:creationId xmlns:a16="http://schemas.microsoft.com/office/drawing/2014/main" id="{E80A343B-00D1-455F-B42D-148B6A0F4ECC}"/>
              </a:ext>
            </a:extLst>
          </p:cNvPr>
          <p:cNvSpPr/>
          <p:nvPr/>
        </p:nvSpPr>
        <p:spPr>
          <a:xfrm>
            <a:off x="8015818" y="1367656"/>
            <a:ext cx="3456516" cy="2726516"/>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en-US" altLang="zh-CN" sz="1600" dirty="0">
                <a:solidFill>
                  <a:srgbClr val="1F497D"/>
                </a:solidFill>
                <a:latin typeface="微软雅黑" panose="020B0503020204020204" pitchFamily="34" charset="-122"/>
                <a:ea typeface="微软雅黑" panose="020B0503020204020204" pitchFamily="34" charset="-122"/>
                <a:cs typeface="+mn-ea"/>
                <a:sym typeface="+mn-lt"/>
              </a:rPr>
              <a:t>Linux </a:t>
            </a: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作为开源项目，生态与安全策略较为成熟，但如移除俄罗斯贡献者名单事件所示，其社区治理与技术决策存在被政治化利用的风险。结合国内的政治与技术环境，构建自主可控的本土操作系统生态既是安全发展的战略需求，也是全球技术格局下的现实选择。</a:t>
            </a:r>
          </a:p>
        </p:txBody>
      </p:sp>
      <p:sp>
        <p:nvSpPr>
          <p:cNvPr id="52" name="TextBox 33">
            <a:extLst>
              <a:ext uri="{FF2B5EF4-FFF2-40B4-BE49-F238E27FC236}">
                <a16:creationId xmlns:a16="http://schemas.microsoft.com/office/drawing/2014/main" id="{38465A63-6888-4DC2-A859-8BF1A8460E1D}"/>
              </a:ext>
            </a:extLst>
          </p:cNvPr>
          <p:cNvSpPr/>
          <p:nvPr/>
        </p:nvSpPr>
        <p:spPr>
          <a:xfrm>
            <a:off x="8015818" y="4222751"/>
            <a:ext cx="3456516" cy="154465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国内部分操作系统在发展过程中更注重用户界面、交互体验及市场推广等表现层面的建设，而对底层架构的自主设计与核心技术积累投入不足。</a:t>
            </a:r>
          </a:p>
        </p:txBody>
      </p:sp>
      <p:grpSp>
        <p:nvGrpSpPr>
          <p:cNvPr id="53" name="组合 5">
            <a:extLst>
              <a:ext uri="{FF2B5EF4-FFF2-40B4-BE49-F238E27FC236}">
                <a16:creationId xmlns:a16="http://schemas.microsoft.com/office/drawing/2014/main" id="{F494995F-0E68-48B0-BF66-E7900B6676F9}"/>
              </a:ext>
            </a:extLst>
          </p:cNvPr>
          <p:cNvGrpSpPr/>
          <p:nvPr/>
        </p:nvGrpSpPr>
        <p:grpSpPr>
          <a:xfrm>
            <a:off x="4176185" y="1921933"/>
            <a:ext cx="3839633" cy="3835400"/>
            <a:chOff x="0" y="0"/>
            <a:chExt cx="2880320" cy="2878076"/>
          </a:xfrm>
        </p:grpSpPr>
        <p:grpSp>
          <p:nvGrpSpPr>
            <p:cNvPr id="54" name="组合 24">
              <a:extLst>
                <a:ext uri="{FF2B5EF4-FFF2-40B4-BE49-F238E27FC236}">
                  <a16:creationId xmlns:a16="http://schemas.microsoft.com/office/drawing/2014/main" id="{87521340-51F9-44E6-B5F7-03DB8F3357A4}"/>
                </a:ext>
              </a:extLst>
            </p:cNvPr>
            <p:cNvGrpSpPr/>
            <p:nvPr/>
          </p:nvGrpSpPr>
          <p:grpSpPr>
            <a:xfrm>
              <a:off x="0" y="0"/>
              <a:ext cx="2880320" cy="2878076"/>
              <a:chOff x="0" y="0"/>
              <a:chExt cx="2883157" cy="2880912"/>
            </a:xfrm>
          </p:grpSpPr>
          <p:sp>
            <p:nvSpPr>
              <p:cNvPr id="59" name="椭圆 25">
                <a:extLst>
                  <a:ext uri="{FF2B5EF4-FFF2-40B4-BE49-F238E27FC236}">
                    <a16:creationId xmlns:a16="http://schemas.microsoft.com/office/drawing/2014/main" id="{935815BA-767E-4E1F-B30B-7E42E3FCD276}"/>
                  </a:ext>
                </a:extLst>
              </p:cNvPr>
              <p:cNvSpPr/>
              <p:nvPr/>
            </p:nvSpPr>
            <p:spPr>
              <a:xfrm rot="-5400000" flipH="1" flipV="1">
                <a:off x="0" y="63323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5"/>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椭圆 25">
                <a:extLst>
                  <a:ext uri="{FF2B5EF4-FFF2-40B4-BE49-F238E27FC236}">
                    <a16:creationId xmlns:a16="http://schemas.microsoft.com/office/drawing/2014/main" id="{08929CFE-E40C-4626-946E-CB67DD5D5EF5}"/>
                  </a:ext>
                </a:extLst>
              </p:cNvPr>
              <p:cNvSpPr/>
              <p:nvPr/>
            </p:nvSpPr>
            <p:spPr>
              <a:xfrm rot="10800000" flipH="1" flipV="1">
                <a:off x="635483" y="1312682"/>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4"/>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1" name="椭圆 25">
                <a:extLst>
                  <a:ext uri="{FF2B5EF4-FFF2-40B4-BE49-F238E27FC236}">
                    <a16:creationId xmlns:a16="http://schemas.microsoft.com/office/drawing/2014/main" id="{1789F8D2-CF4D-460C-8837-F8899904A26E}"/>
                  </a:ext>
                </a:extLst>
              </p:cNvPr>
              <p:cNvSpPr/>
              <p:nvPr/>
            </p:nvSpPr>
            <p:spPr>
              <a:xfrm rot="-5400000">
                <a:off x="1314927" y="67719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3"/>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2" name="椭圆 25">
                <a:extLst>
                  <a:ext uri="{FF2B5EF4-FFF2-40B4-BE49-F238E27FC236}">
                    <a16:creationId xmlns:a16="http://schemas.microsoft.com/office/drawing/2014/main" id="{FF1F9D5B-552E-4AD1-BDDA-06F21B8282EB}"/>
                  </a:ext>
                </a:extLst>
              </p:cNvPr>
              <p:cNvSpPr/>
              <p:nvPr/>
            </p:nvSpPr>
            <p:spPr>
              <a:xfrm rot="10800000">
                <a:off x="679443" y="0"/>
                <a:ext cx="1568230" cy="1546155"/>
              </a:xfrm>
              <a:custGeom>
                <a:avLst/>
                <a:gdLst>
                  <a:gd name="txL" fmla="*/ 0 w 1568230"/>
                  <a:gd name="txT" fmla="*/ 0 h 1546155"/>
                  <a:gd name="txR" fmla="*/ 1568230 w 1568230"/>
                  <a:gd name="txB" fmla="*/ 1546155 h 1546155"/>
                </a:gdLst>
                <a:ahLst/>
                <a:cxnLst>
                  <a:cxn ang="0">
                    <a:pos x="778465" y="1546155"/>
                  </a:cxn>
                  <a:cxn ang="0">
                    <a:pos x="0" y="884460"/>
                  </a:cxn>
                  <a:cxn ang="0">
                    <a:pos x="128070" y="895760"/>
                  </a:cxn>
                  <a:cxn ang="0">
                    <a:pos x="917835" y="105995"/>
                  </a:cxn>
                  <a:cxn ang="0">
                    <a:pos x="908484" y="0"/>
                  </a:cxn>
                  <a:cxn ang="0">
                    <a:pos x="1324003" y="189535"/>
                  </a:cxn>
                  <a:cxn ang="0">
                    <a:pos x="1568230" y="756390"/>
                  </a:cxn>
                  <a:cxn ang="0">
                    <a:pos x="778465" y="1546155"/>
                  </a:cxn>
                </a:cxnLst>
                <a:rect l="txL" t="txT" r="txR" b="txB"/>
                <a:pathLst>
                  <a:path w="1568230" h="1546155">
                    <a:moveTo>
                      <a:pt x="778465" y="1546155"/>
                    </a:moveTo>
                    <a:cubicBezTo>
                      <a:pt x="385950" y="1546155"/>
                      <a:pt x="60314" y="1259808"/>
                      <a:pt x="0" y="884460"/>
                    </a:cubicBezTo>
                    <a:cubicBezTo>
                      <a:pt x="41578" y="892217"/>
                      <a:pt x="84411" y="895760"/>
                      <a:pt x="128070" y="895760"/>
                    </a:cubicBezTo>
                    <a:cubicBezTo>
                      <a:pt x="564245" y="895760"/>
                      <a:pt x="917835" y="542170"/>
                      <a:pt x="917835" y="105995"/>
                    </a:cubicBezTo>
                    <a:lnTo>
                      <a:pt x="908484" y="0"/>
                    </a:lnTo>
                    <a:cubicBezTo>
                      <a:pt x="1067344" y="19523"/>
                      <a:pt x="1211374" y="86941"/>
                      <a:pt x="1324003" y="189535"/>
                    </a:cubicBezTo>
                    <a:cubicBezTo>
                      <a:pt x="1475335" y="330953"/>
                      <a:pt x="1568230" y="532823"/>
                      <a:pt x="1568230" y="756390"/>
                    </a:cubicBezTo>
                    <a:cubicBezTo>
                      <a:pt x="1568230" y="1192565"/>
                      <a:pt x="1214640" y="1546155"/>
                      <a:pt x="778465" y="1546155"/>
                    </a:cubicBezTo>
                    <a:close/>
                  </a:path>
                </a:pathLst>
              </a:custGeom>
              <a:solidFill>
                <a:schemeClr val="accent2">
                  <a:lumMod val="100000"/>
                </a:schemeClr>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55" name="图文框 35">
              <a:extLst>
                <a:ext uri="{FF2B5EF4-FFF2-40B4-BE49-F238E27FC236}">
                  <a16:creationId xmlns:a16="http://schemas.microsoft.com/office/drawing/2014/main" id="{084CDBFD-F463-430C-BD78-9CA4DDEACC5E}"/>
                </a:ext>
              </a:extLst>
            </p:cNvPr>
            <p:cNvSpPr/>
            <p:nvPr/>
          </p:nvSpPr>
          <p:spPr>
            <a:xfrm>
              <a:off x="1052072" y="346702"/>
              <a:ext cx="458553" cy="425615"/>
            </a:xfrm>
            <a:custGeom>
              <a:avLst/>
              <a:gdLst>
                <a:gd name="txL" fmla="*/ 0 w 790121"/>
                <a:gd name="txT" fmla="*/ 0 h 733367"/>
                <a:gd name="txR" fmla="*/ 790121 w 790121"/>
                <a:gd name="txB" fmla="*/ 733367 h 733367"/>
              </a:gdLst>
              <a:ahLst/>
              <a:cxnLst>
                <a:cxn ang="0">
                  <a:pos x="32175" y="100453"/>
                </a:cxn>
                <a:cxn ang="0">
                  <a:pos x="42900" y="111178"/>
                </a:cxn>
                <a:cxn ang="0">
                  <a:pos x="32175" y="121903"/>
                </a:cxn>
                <a:cxn ang="0">
                  <a:pos x="21450" y="111178"/>
                </a:cxn>
                <a:cxn ang="0">
                  <a:pos x="32175" y="100453"/>
                </a:cxn>
                <a:cxn ang="0">
                  <a:pos x="12726" y="91728"/>
                </a:cxn>
                <a:cxn ang="0">
                  <a:pos x="12726" y="130628"/>
                </a:cxn>
                <a:cxn ang="0">
                  <a:pos x="51625" y="130628"/>
                </a:cxn>
                <a:cxn ang="0">
                  <a:pos x="51625" y="91728"/>
                </a:cxn>
                <a:cxn ang="0">
                  <a:pos x="12726" y="91728"/>
                </a:cxn>
                <a:cxn ang="0">
                  <a:pos x="78651" y="79003"/>
                </a:cxn>
                <a:cxn ang="0">
                  <a:pos x="143001" y="79003"/>
                </a:cxn>
                <a:cxn ang="0">
                  <a:pos x="143001" y="143354"/>
                </a:cxn>
                <a:cxn ang="0">
                  <a:pos x="78651" y="143354"/>
                </a:cxn>
                <a:cxn ang="0">
                  <a:pos x="78651" y="79003"/>
                </a:cxn>
                <a:cxn ang="0">
                  <a:pos x="0" y="79003"/>
                </a:cxn>
                <a:cxn ang="0">
                  <a:pos x="64351" y="79003"/>
                </a:cxn>
                <a:cxn ang="0">
                  <a:pos x="64351" y="143354"/>
                </a:cxn>
                <a:cxn ang="0">
                  <a:pos x="0" y="143354"/>
                </a:cxn>
                <a:cxn ang="0">
                  <a:pos x="0" y="79003"/>
                </a:cxn>
                <a:cxn ang="0">
                  <a:pos x="12726" y="13078"/>
                </a:cxn>
                <a:cxn ang="0">
                  <a:pos x="12726" y="51978"/>
                </a:cxn>
                <a:cxn ang="0">
                  <a:pos x="51625" y="51978"/>
                </a:cxn>
                <a:cxn ang="0">
                  <a:pos x="51625" y="13078"/>
                </a:cxn>
                <a:cxn ang="0">
                  <a:pos x="12726" y="13078"/>
                </a:cxn>
                <a:cxn ang="0">
                  <a:pos x="78651" y="353"/>
                </a:cxn>
                <a:cxn ang="0">
                  <a:pos x="142047" y="353"/>
                </a:cxn>
                <a:cxn ang="0">
                  <a:pos x="130050" y="13078"/>
                </a:cxn>
                <a:cxn ang="0">
                  <a:pos x="91376" y="13078"/>
                </a:cxn>
                <a:cxn ang="0">
                  <a:pos x="91376" y="51978"/>
                </a:cxn>
                <a:cxn ang="0">
                  <a:pos x="130276" y="51978"/>
                </a:cxn>
                <a:cxn ang="0">
                  <a:pos x="130276" y="36818"/>
                </a:cxn>
                <a:cxn ang="0">
                  <a:pos x="143001" y="23321"/>
                </a:cxn>
                <a:cxn ang="0">
                  <a:pos x="143001" y="64703"/>
                </a:cxn>
                <a:cxn ang="0">
                  <a:pos x="78651" y="64703"/>
                </a:cxn>
                <a:cxn ang="0">
                  <a:pos x="78651" y="353"/>
                </a:cxn>
                <a:cxn ang="0">
                  <a:pos x="0" y="353"/>
                </a:cxn>
                <a:cxn ang="0">
                  <a:pos x="64351" y="353"/>
                </a:cxn>
                <a:cxn ang="0">
                  <a:pos x="64351" y="64703"/>
                </a:cxn>
                <a:cxn ang="0">
                  <a:pos x="0" y="64703"/>
                </a:cxn>
                <a:cxn ang="0">
                  <a:pos x="0" y="353"/>
                </a:cxn>
                <a:cxn ang="0">
                  <a:pos x="149424" y="0"/>
                </a:cxn>
                <a:cxn ang="0">
                  <a:pos x="154448" y="5024"/>
                </a:cxn>
                <a:cxn ang="0">
                  <a:pos x="117295" y="42177"/>
                </a:cxn>
                <a:cxn ang="0">
                  <a:pos x="117353" y="42234"/>
                </a:cxn>
                <a:cxn ang="0">
                  <a:pos x="112655" y="46932"/>
                </a:cxn>
                <a:cxn ang="0">
                  <a:pos x="94057" y="28334"/>
                </a:cxn>
                <a:cxn ang="0">
                  <a:pos x="98755" y="23636"/>
                </a:cxn>
                <a:cxn ang="0">
                  <a:pos x="112271" y="37152"/>
                </a:cxn>
                <a:cxn ang="0">
                  <a:pos x="149424" y="0"/>
                </a:cxn>
              </a:cxnLst>
              <a:rect l="txL" t="txT" r="txR" b="txB"/>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同侧圆角矩形 42">
              <a:extLst>
                <a:ext uri="{FF2B5EF4-FFF2-40B4-BE49-F238E27FC236}">
                  <a16:creationId xmlns:a16="http://schemas.microsoft.com/office/drawing/2014/main" id="{7DB12933-DD18-4BDC-821E-5BF40CFA43CB}"/>
                </a:ext>
              </a:extLst>
            </p:cNvPr>
            <p:cNvSpPr>
              <a:spLocks noChangeAspect="1"/>
            </p:cNvSpPr>
            <p:nvPr/>
          </p:nvSpPr>
          <p:spPr>
            <a:xfrm>
              <a:off x="315211" y="1286094"/>
              <a:ext cx="453982" cy="517080"/>
            </a:xfrm>
            <a:custGeom>
              <a:avLst/>
              <a:gdLst>
                <a:gd name="txL" fmla="*/ 0 w 720080"/>
                <a:gd name="txT" fmla="*/ 0 h 820163"/>
                <a:gd name="txR" fmla="*/ 720080 w 720080"/>
                <a:gd name="txB" fmla="*/ 820163 h 820163"/>
              </a:gdLst>
              <a:ahLst/>
              <a:cxnLst>
                <a:cxn ang="0">
                  <a:pos x="90225" y="101351"/>
                </a:cxn>
                <a:cxn ang="0">
                  <a:pos x="72180" y="119395"/>
                </a:cxn>
                <a:cxn ang="0">
                  <a:pos x="79597" y="133593"/>
                </a:cxn>
                <a:cxn ang="0">
                  <a:pos x="79597" y="162568"/>
                </a:cxn>
                <a:cxn ang="0">
                  <a:pos x="90225" y="173196"/>
                </a:cxn>
                <a:cxn ang="0">
                  <a:pos x="100852" y="162568"/>
                </a:cxn>
                <a:cxn ang="0">
                  <a:pos x="100852" y="133593"/>
                </a:cxn>
                <a:cxn ang="0">
                  <a:pos x="108270" y="119395"/>
                </a:cxn>
                <a:cxn ang="0">
                  <a:pos x="90225" y="101351"/>
                </a:cxn>
                <a:cxn ang="0">
                  <a:pos x="90225" y="0"/>
                </a:cxn>
                <a:cxn ang="0">
                  <a:pos x="146870" y="55970"/>
                </a:cxn>
                <a:cxn ang="0">
                  <a:pos x="124525" y="55970"/>
                </a:cxn>
                <a:cxn ang="0">
                  <a:pos x="90225" y="22357"/>
                </a:cxn>
                <a:cxn ang="0">
                  <a:pos x="55750" y="56831"/>
                </a:cxn>
                <a:cxn ang="0">
                  <a:pos x="55750" y="68551"/>
                </a:cxn>
                <a:cxn ang="0">
                  <a:pos x="157619" y="68551"/>
                </a:cxn>
                <a:cxn ang="0">
                  <a:pos x="180449" y="91381"/>
                </a:cxn>
                <a:cxn ang="0">
                  <a:pos x="180449" y="182699"/>
                </a:cxn>
                <a:cxn ang="0">
                  <a:pos x="157619" y="205529"/>
                </a:cxn>
                <a:cxn ang="0">
                  <a:pos x="22830" y="205529"/>
                </a:cxn>
                <a:cxn ang="0">
                  <a:pos x="0" y="182699"/>
                </a:cxn>
                <a:cxn ang="0">
                  <a:pos x="0" y="91381"/>
                </a:cxn>
                <a:cxn ang="0">
                  <a:pos x="22830" y="68551"/>
                </a:cxn>
                <a:cxn ang="0">
                  <a:pos x="33504" y="68551"/>
                </a:cxn>
                <a:cxn ang="0">
                  <a:pos x="33504" y="56721"/>
                </a:cxn>
                <a:cxn ang="0">
                  <a:pos x="90225" y="0"/>
                </a:cxn>
              </a:cxnLst>
              <a:rect l="txL" t="txT" r="txR" b="txB"/>
              <a:pathLst>
                <a:path w="720080" h="820163">
                  <a:moveTo>
                    <a:pt x="360040" y="404440"/>
                  </a:moveTo>
                  <a:cubicBezTo>
                    <a:pt x="320271" y="404440"/>
                    <a:pt x="288032" y="436679"/>
                    <a:pt x="288032" y="476448"/>
                  </a:cubicBezTo>
                  <a:cubicBezTo>
                    <a:pt x="288032" y="500028"/>
                    <a:pt x="299366" y="520960"/>
                    <a:pt x="317629" y="533101"/>
                  </a:cubicBezTo>
                  <a:lnTo>
                    <a:pt x="317629" y="648728"/>
                  </a:lnTo>
                  <a:cubicBezTo>
                    <a:pt x="317629" y="672150"/>
                    <a:pt x="336617" y="691138"/>
                    <a:pt x="360040" y="691138"/>
                  </a:cubicBezTo>
                  <a:cubicBezTo>
                    <a:pt x="383462" y="691138"/>
                    <a:pt x="402450" y="672150"/>
                    <a:pt x="402450" y="648728"/>
                  </a:cubicBezTo>
                  <a:lnTo>
                    <a:pt x="402450" y="533101"/>
                  </a:lnTo>
                  <a:cubicBezTo>
                    <a:pt x="420714" y="520962"/>
                    <a:pt x="432048" y="500028"/>
                    <a:pt x="432048" y="476448"/>
                  </a:cubicBezTo>
                  <a:cubicBezTo>
                    <a:pt x="432048" y="436679"/>
                    <a:pt x="399809" y="404440"/>
                    <a:pt x="360040" y="404440"/>
                  </a:cubicBezTo>
                  <a:close/>
                  <a:moveTo>
                    <a:pt x="360040" y="0"/>
                  </a:moveTo>
                  <a:cubicBezTo>
                    <a:pt x="484045" y="0"/>
                    <a:pt x="584759" y="99721"/>
                    <a:pt x="586082" y="223348"/>
                  </a:cubicBezTo>
                  <a:lnTo>
                    <a:pt x="496917" y="223348"/>
                  </a:lnTo>
                  <a:cubicBezTo>
                    <a:pt x="495736" y="148950"/>
                    <a:pt x="434865" y="89214"/>
                    <a:pt x="360041" y="89214"/>
                  </a:cubicBezTo>
                  <a:cubicBezTo>
                    <a:pt x="284064" y="89214"/>
                    <a:pt x="222472" y="150806"/>
                    <a:pt x="222472" y="226783"/>
                  </a:cubicBezTo>
                  <a:lnTo>
                    <a:pt x="222472" y="273553"/>
                  </a:lnTo>
                  <a:lnTo>
                    <a:pt x="628977" y="273553"/>
                  </a:lnTo>
                  <a:cubicBezTo>
                    <a:pt x="679292" y="273553"/>
                    <a:pt x="720080" y="314341"/>
                    <a:pt x="720080" y="364656"/>
                  </a:cubicBezTo>
                  <a:lnTo>
                    <a:pt x="720080" y="729060"/>
                  </a:lnTo>
                  <a:cubicBezTo>
                    <a:pt x="720080" y="779375"/>
                    <a:pt x="679292" y="820163"/>
                    <a:pt x="628977" y="820163"/>
                  </a:cubicBezTo>
                  <a:lnTo>
                    <a:pt x="91103" y="820163"/>
                  </a:lnTo>
                  <a:cubicBezTo>
                    <a:pt x="40788" y="820163"/>
                    <a:pt x="0" y="779375"/>
                    <a:pt x="0" y="729060"/>
                  </a:cubicBezTo>
                  <a:lnTo>
                    <a:pt x="0" y="364656"/>
                  </a:lnTo>
                  <a:cubicBezTo>
                    <a:pt x="0" y="314341"/>
                    <a:pt x="40788" y="273553"/>
                    <a:pt x="91103" y="273553"/>
                  </a:cubicBezTo>
                  <a:lnTo>
                    <a:pt x="133696" y="273553"/>
                  </a:lnTo>
                  <a:lnTo>
                    <a:pt x="133696" y="226344"/>
                  </a:lnTo>
                  <a:cubicBezTo>
                    <a:pt x="133696" y="101338"/>
                    <a:pt x="235034" y="0"/>
                    <a:pt x="360040" y="0"/>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7" name="圆角矩形 82">
              <a:extLst>
                <a:ext uri="{FF2B5EF4-FFF2-40B4-BE49-F238E27FC236}">
                  <a16:creationId xmlns:a16="http://schemas.microsoft.com/office/drawing/2014/main" id="{60BFB378-54E7-415D-BBAD-022F65328466}"/>
                </a:ext>
              </a:extLst>
            </p:cNvPr>
            <p:cNvSpPr/>
            <p:nvPr/>
          </p:nvSpPr>
          <p:spPr>
            <a:xfrm>
              <a:off x="1281349" y="2205009"/>
              <a:ext cx="523117" cy="373655"/>
            </a:xfrm>
            <a:custGeom>
              <a:avLst/>
              <a:gdLst>
                <a:gd name="txL" fmla="*/ 0 w 887502"/>
                <a:gd name="txT" fmla="*/ 0 h 633930"/>
                <a:gd name="txR" fmla="*/ 887502 w 887502"/>
                <a:gd name="txB" fmla="*/ 633930 h 633930"/>
              </a:gdLst>
              <a:ahLst/>
              <a:cxnLst>
                <a:cxn ang="0">
                  <a:pos x="51808" y="95885"/>
                </a:cxn>
                <a:cxn ang="0">
                  <a:pos x="93412" y="95885"/>
                </a:cxn>
                <a:cxn ang="0">
                  <a:pos x="93412" y="106220"/>
                </a:cxn>
                <a:cxn ang="0">
                  <a:pos x="51808" y="106220"/>
                </a:cxn>
                <a:cxn ang="0">
                  <a:pos x="51808" y="95885"/>
                </a:cxn>
                <a:cxn ang="0">
                  <a:pos x="27842" y="95885"/>
                </a:cxn>
                <a:cxn ang="0">
                  <a:pos x="41543" y="95885"/>
                </a:cxn>
                <a:cxn ang="0">
                  <a:pos x="41543" y="106220"/>
                </a:cxn>
                <a:cxn ang="0">
                  <a:pos x="27842" y="106220"/>
                </a:cxn>
                <a:cxn ang="0">
                  <a:pos x="27842" y="95885"/>
                </a:cxn>
                <a:cxn ang="0">
                  <a:pos x="17254" y="64908"/>
                </a:cxn>
                <a:cxn ang="0">
                  <a:pos x="17254" y="106640"/>
                </a:cxn>
                <a:cxn ang="0">
                  <a:pos x="25685" y="115071"/>
                </a:cxn>
                <a:cxn ang="0">
                  <a:pos x="156058" y="115071"/>
                </a:cxn>
                <a:cxn ang="0">
                  <a:pos x="164489" y="106640"/>
                </a:cxn>
                <a:cxn ang="0">
                  <a:pos x="164489" y="64908"/>
                </a:cxn>
                <a:cxn ang="0">
                  <a:pos x="17254" y="64908"/>
                </a:cxn>
                <a:cxn ang="0">
                  <a:pos x="25685" y="14746"/>
                </a:cxn>
                <a:cxn ang="0">
                  <a:pos x="17254" y="23177"/>
                </a:cxn>
                <a:cxn ang="0">
                  <a:pos x="17254" y="44238"/>
                </a:cxn>
                <a:cxn ang="0">
                  <a:pos x="164489" y="44238"/>
                </a:cxn>
                <a:cxn ang="0">
                  <a:pos x="164489" y="23177"/>
                </a:cxn>
                <a:cxn ang="0">
                  <a:pos x="156058" y="14746"/>
                </a:cxn>
                <a:cxn ang="0">
                  <a:pos x="25685" y="14746"/>
                </a:cxn>
                <a:cxn ang="0">
                  <a:pos x="21637" y="0"/>
                </a:cxn>
                <a:cxn ang="0">
                  <a:pos x="160106" y="0"/>
                </a:cxn>
                <a:cxn ang="0">
                  <a:pos x="181743" y="21637"/>
                </a:cxn>
                <a:cxn ang="0">
                  <a:pos x="181743" y="108180"/>
                </a:cxn>
                <a:cxn ang="0">
                  <a:pos x="160106" y="129816"/>
                </a:cxn>
                <a:cxn ang="0">
                  <a:pos x="21637" y="129816"/>
                </a:cxn>
                <a:cxn ang="0">
                  <a:pos x="0" y="108180"/>
                </a:cxn>
                <a:cxn ang="0">
                  <a:pos x="0" y="21637"/>
                </a:cxn>
                <a:cxn ang="0">
                  <a:pos x="21637" y="0"/>
                </a:cxn>
              </a:cxnLst>
              <a:rect l="txL" t="txT" r="txR" b="txB"/>
              <a:pathLst>
                <a:path w="887502" h="633930">
                  <a:moveTo>
                    <a:pt x="252991" y="468232"/>
                  </a:moveTo>
                  <a:lnTo>
                    <a:pt x="456157" y="468232"/>
                  </a:lnTo>
                  <a:lnTo>
                    <a:pt x="456157" y="518703"/>
                  </a:lnTo>
                  <a:lnTo>
                    <a:pt x="252991" y="518703"/>
                  </a:lnTo>
                  <a:lnTo>
                    <a:pt x="252991" y="468232"/>
                  </a:lnTo>
                  <a:close/>
                  <a:moveTo>
                    <a:pt x="135958" y="468232"/>
                  </a:moveTo>
                  <a:lnTo>
                    <a:pt x="202865" y="468232"/>
                  </a:lnTo>
                  <a:lnTo>
                    <a:pt x="202865" y="518703"/>
                  </a:lnTo>
                  <a:lnTo>
                    <a:pt x="135958" y="518703"/>
                  </a:lnTo>
                  <a:lnTo>
                    <a:pt x="135958" y="468232"/>
                  </a:lnTo>
                  <a:close/>
                  <a:moveTo>
                    <a:pt x="84254" y="316965"/>
                  </a:moveTo>
                  <a:lnTo>
                    <a:pt x="84254" y="520751"/>
                  </a:lnTo>
                  <a:cubicBezTo>
                    <a:pt x="84254" y="543490"/>
                    <a:pt x="102687" y="561923"/>
                    <a:pt x="125426" y="561923"/>
                  </a:cubicBezTo>
                  <a:lnTo>
                    <a:pt x="762076" y="561923"/>
                  </a:lnTo>
                  <a:cubicBezTo>
                    <a:pt x="784815" y="561923"/>
                    <a:pt x="803248" y="543490"/>
                    <a:pt x="803248" y="520751"/>
                  </a:cubicBezTo>
                  <a:lnTo>
                    <a:pt x="803248" y="316965"/>
                  </a:lnTo>
                  <a:lnTo>
                    <a:pt x="84254" y="316965"/>
                  </a:lnTo>
                  <a:close/>
                  <a:moveTo>
                    <a:pt x="125426" y="72009"/>
                  </a:moveTo>
                  <a:cubicBezTo>
                    <a:pt x="102687" y="72009"/>
                    <a:pt x="84254" y="90442"/>
                    <a:pt x="84254" y="113181"/>
                  </a:cubicBezTo>
                  <a:lnTo>
                    <a:pt x="84254" y="216024"/>
                  </a:lnTo>
                  <a:lnTo>
                    <a:pt x="803248" y="216024"/>
                  </a:lnTo>
                  <a:lnTo>
                    <a:pt x="803248" y="113181"/>
                  </a:lnTo>
                  <a:cubicBezTo>
                    <a:pt x="803248" y="90442"/>
                    <a:pt x="784815" y="72009"/>
                    <a:pt x="762076" y="72009"/>
                  </a:cubicBezTo>
                  <a:lnTo>
                    <a:pt x="125426" y="72009"/>
                  </a:lnTo>
                  <a:close/>
                  <a:moveTo>
                    <a:pt x="105657" y="0"/>
                  </a:moveTo>
                  <a:lnTo>
                    <a:pt x="781845" y="0"/>
                  </a:lnTo>
                  <a:cubicBezTo>
                    <a:pt x="840198" y="0"/>
                    <a:pt x="887502" y="47304"/>
                    <a:pt x="887502" y="105657"/>
                  </a:cubicBezTo>
                  <a:lnTo>
                    <a:pt x="887502" y="528273"/>
                  </a:lnTo>
                  <a:cubicBezTo>
                    <a:pt x="887502" y="586626"/>
                    <a:pt x="840198" y="633930"/>
                    <a:pt x="781845" y="633930"/>
                  </a:cubicBezTo>
                  <a:lnTo>
                    <a:pt x="105657" y="633930"/>
                  </a:lnTo>
                  <a:cubicBezTo>
                    <a:pt x="47304" y="633930"/>
                    <a:pt x="0" y="586626"/>
                    <a:pt x="0" y="528273"/>
                  </a:cubicBezTo>
                  <a:lnTo>
                    <a:pt x="0" y="105657"/>
                  </a:lnTo>
                  <a:cubicBezTo>
                    <a:pt x="0" y="47304"/>
                    <a:pt x="47304" y="0"/>
                    <a:pt x="105657" y="0"/>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等腰三角形 93">
              <a:extLst>
                <a:ext uri="{FF2B5EF4-FFF2-40B4-BE49-F238E27FC236}">
                  <a16:creationId xmlns:a16="http://schemas.microsoft.com/office/drawing/2014/main" id="{7AFA5F1C-FBFE-4F14-8540-D42249B3BC4C}"/>
                </a:ext>
              </a:extLst>
            </p:cNvPr>
            <p:cNvSpPr/>
            <p:nvPr/>
          </p:nvSpPr>
          <p:spPr>
            <a:xfrm flipV="1">
              <a:off x="2101095" y="1039866"/>
              <a:ext cx="495312" cy="442849"/>
            </a:xfrm>
            <a:custGeom>
              <a:avLst/>
              <a:gdLst>
                <a:gd name="txL" fmla="*/ 0 w 2717007"/>
                <a:gd name="txT" fmla="*/ 0 h 2429224"/>
                <a:gd name="txR" fmla="*/ 2717007 w 2717007"/>
                <a:gd name="txB" fmla="*/ 2429224 h 2429224"/>
              </a:gdLst>
              <a:ahLst/>
              <a:cxnLst>
                <a:cxn ang="0">
                  <a:pos x="8231" y="3926"/>
                </a:cxn>
                <a:cxn ang="0">
                  <a:pos x="10194" y="1963"/>
                </a:cxn>
                <a:cxn ang="0">
                  <a:pos x="8231" y="0"/>
                </a:cxn>
                <a:cxn ang="0">
                  <a:pos x="6267" y="1963"/>
                </a:cxn>
                <a:cxn ang="0">
                  <a:pos x="8231" y="3926"/>
                </a:cxn>
                <a:cxn ang="0">
                  <a:pos x="8496" y="6872"/>
                </a:cxn>
                <a:cxn ang="0">
                  <a:pos x="11232" y="6201"/>
                </a:cxn>
                <a:cxn ang="0">
                  <a:pos x="9849" y="4598"/>
                </a:cxn>
                <a:cxn ang="0">
                  <a:pos x="8422" y="4867"/>
                </a:cxn>
                <a:cxn ang="0">
                  <a:pos x="6605" y="4604"/>
                </a:cxn>
                <a:cxn ang="0">
                  <a:pos x="5222" y="6207"/>
                </a:cxn>
                <a:cxn ang="0">
                  <a:pos x="8496" y="6872"/>
                </a:cxn>
                <a:cxn ang="0">
                  <a:pos x="8615" y="10943"/>
                </a:cxn>
                <a:cxn ang="0">
                  <a:pos x="13975" y="9379"/>
                </a:cxn>
                <a:cxn ang="0">
                  <a:pos x="12361" y="7509"/>
                </a:cxn>
                <a:cxn ang="0">
                  <a:pos x="8533" y="8530"/>
                </a:cxn>
                <a:cxn ang="0">
                  <a:pos x="4098" y="7510"/>
                </a:cxn>
                <a:cxn ang="0">
                  <a:pos x="2486" y="9377"/>
                </a:cxn>
                <a:cxn ang="0">
                  <a:pos x="8615" y="10943"/>
                </a:cxn>
                <a:cxn ang="0">
                  <a:pos x="8670" y="14711"/>
                </a:cxn>
                <a:cxn ang="0">
                  <a:pos x="16461" y="12259"/>
                </a:cxn>
                <a:cxn ang="0">
                  <a:pos x="14836" y="10376"/>
                </a:cxn>
                <a:cxn ang="0">
                  <a:pos x="8598" y="12250"/>
                </a:cxn>
                <a:cxn ang="0">
                  <a:pos x="1620" y="10381"/>
                </a:cxn>
                <a:cxn ang="0">
                  <a:pos x="0" y="12258"/>
                </a:cxn>
                <a:cxn ang="0">
                  <a:pos x="8670" y="14711"/>
                </a:cxn>
              </a:cxnLst>
              <a:rect l="txL" t="txT" r="txR" b="txB"/>
              <a:pathLst>
                <a:path w="2717007" h="2429224">
                  <a:moveTo>
                    <a:pt x="1358503" y="648072"/>
                  </a:moveTo>
                  <a:cubicBezTo>
                    <a:pt x="1537463" y="648072"/>
                    <a:pt x="1682539" y="502996"/>
                    <a:pt x="1682539" y="324036"/>
                  </a:cubicBezTo>
                  <a:cubicBezTo>
                    <a:pt x="1682539" y="145076"/>
                    <a:pt x="1537463" y="0"/>
                    <a:pt x="1358503" y="0"/>
                  </a:cubicBezTo>
                  <a:cubicBezTo>
                    <a:pt x="1179543" y="0"/>
                    <a:pt x="1034467" y="145076"/>
                    <a:pt x="1034467" y="324036"/>
                  </a:cubicBezTo>
                  <a:cubicBezTo>
                    <a:pt x="1034467" y="502996"/>
                    <a:pt x="1179543" y="648072"/>
                    <a:pt x="1358503" y="648072"/>
                  </a:cubicBezTo>
                  <a:close/>
                  <a:moveTo>
                    <a:pt x="1402262" y="1134334"/>
                  </a:moveTo>
                  <a:cubicBezTo>
                    <a:pt x="1562756" y="1128436"/>
                    <a:pt x="1716101" y="1090717"/>
                    <a:pt x="1854002" y="1023451"/>
                  </a:cubicBezTo>
                  <a:lnTo>
                    <a:pt x="1625691" y="758896"/>
                  </a:lnTo>
                  <a:cubicBezTo>
                    <a:pt x="1551421" y="785877"/>
                    <a:pt x="1472051" y="800371"/>
                    <a:pt x="1390101" y="803383"/>
                  </a:cubicBezTo>
                  <a:cubicBezTo>
                    <a:pt x="1285979" y="807209"/>
                    <a:pt x="1184650" y="792244"/>
                    <a:pt x="1090254" y="759948"/>
                  </a:cubicBezTo>
                  <a:lnTo>
                    <a:pt x="861920" y="1024529"/>
                  </a:lnTo>
                  <a:cubicBezTo>
                    <a:pt x="1026514" y="1102571"/>
                    <a:pt x="1210983" y="1141364"/>
                    <a:pt x="1402262" y="1134334"/>
                  </a:cubicBezTo>
                  <a:close/>
                  <a:moveTo>
                    <a:pt x="1421965" y="1806188"/>
                  </a:moveTo>
                  <a:cubicBezTo>
                    <a:pt x="1742263" y="1795273"/>
                    <a:pt x="2044583" y="1703242"/>
                    <a:pt x="2306703" y="1548017"/>
                  </a:cubicBezTo>
                  <a:lnTo>
                    <a:pt x="2040348" y="1239380"/>
                  </a:lnTo>
                  <a:cubicBezTo>
                    <a:pt x="1849899" y="1340878"/>
                    <a:pt x="1634860" y="1400163"/>
                    <a:pt x="1408392" y="1407879"/>
                  </a:cubicBezTo>
                  <a:cubicBezTo>
                    <a:pt x="1146898" y="1416790"/>
                    <a:pt x="895927" y="1356070"/>
                    <a:pt x="676387" y="1239515"/>
                  </a:cubicBezTo>
                  <a:lnTo>
                    <a:pt x="410321" y="1547819"/>
                  </a:lnTo>
                  <a:cubicBezTo>
                    <a:pt x="708332" y="1724445"/>
                    <a:pt x="1057093" y="1818621"/>
                    <a:pt x="1421965" y="1806188"/>
                  </a:cubicBezTo>
                  <a:close/>
                  <a:moveTo>
                    <a:pt x="1431094" y="2428153"/>
                  </a:moveTo>
                  <a:cubicBezTo>
                    <a:pt x="1901625" y="2414402"/>
                    <a:pt x="2343755" y="2269246"/>
                    <a:pt x="2717007" y="2023457"/>
                  </a:cubicBezTo>
                  <a:lnTo>
                    <a:pt x="2448778" y="1712646"/>
                  </a:lnTo>
                  <a:cubicBezTo>
                    <a:pt x="2146604" y="1900630"/>
                    <a:pt x="1793663" y="2011031"/>
                    <a:pt x="1419227" y="2021974"/>
                  </a:cubicBezTo>
                  <a:cubicBezTo>
                    <a:pt x="1002050" y="2034166"/>
                    <a:pt x="604300" y="1921550"/>
                    <a:pt x="267412" y="1713414"/>
                  </a:cubicBezTo>
                  <a:lnTo>
                    <a:pt x="0" y="2023278"/>
                  </a:lnTo>
                  <a:cubicBezTo>
                    <a:pt x="413380" y="2295422"/>
                    <a:pt x="909534" y="2443395"/>
                    <a:pt x="1431094" y="2428153"/>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7" name="object 11">
            <a:extLst>
              <a:ext uri="{FF2B5EF4-FFF2-40B4-BE49-F238E27FC236}">
                <a16:creationId xmlns:a16="http://schemas.microsoft.com/office/drawing/2014/main" id="{181E6115-557D-4925-89F3-DC786F84DCFB}"/>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230077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8604"/>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3" y="3482734"/>
            <a:ext cx="3262433" cy="1015663"/>
          </a:xfrm>
          <a:prstGeom prst="rect">
            <a:avLst/>
          </a:prstGeom>
        </p:spPr>
        <p:txBody>
          <a:bodyPr wrap="none">
            <a:spAutoFit/>
          </a:bodyPr>
          <a:lstStyle/>
          <a:p>
            <a:pPr algn="ctr"/>
            <a:r>
              <a:rPr lang="zh-CN" altLang="en-US" sz="6000" b="1" dirty="0">
                <a:solidFill>
                  <a:srgbClr val="BE3223"/>
                </a:solidFill>
                <a:latin typeface="微软雅黑" panose="020B0503020204020204" pitchFamily="34" charset="-122"/>
                <a:ea typeface="微软雅黑" panose="020B0503020204020204" pitchFamily="34" charset="-122"/>
                <a:cs typeface="+mn-ea"/>
                <a:sym typeface="+mn-lt"/>
              </a:rPr>
              <a:t>研究内容</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498397"/>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3" name="Oval 8">
            <a:extLst>
              <a:ext uri="{FF2B5EF4-FFF2-40B4-BE49-F238E27FC236}">
                <a16:creationId xmlns:a16="http://schemas.microsoft.com/office/drawing/2014/main" id="{BE5F2733-5DBD-4641-A896-E121E1EA9870}"/>
              </a:ext>
            </a:extLst>
          </p:cNvPr>
          <p:cNvSpPr>
            <a:spLocks noChangeArrowheads="1"/>
          </p:cNvSpPr>
          <p:nvPr/>
        </p:nvSpPr>
        <p:spPr bwMode="auto">
          <a:xfrm>
            <a:off x="5155406" y="1295400"/>
            <a:ext cx="1881187" cy="1887026"/>
          </a:xfrm>
          <a:prstGeom prst="ellipse">
            <a:avLst/>
          </a:prstGeom>
          <a:noFill/>
          <a:ln w="57150">
            <a:solidFill>
              <a:srgbClr val="C00000"/>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chemeClr val="accent2"/>
                </a:solidFill>
                <a:latin typeface="微软雅黑" panose="020B0503020204020204" pitchFamily="34" charset="-122"/>
                <a:ea typeface="微软雅黑" panose="020B0503020204020204" pitchFamily="34" charset="-122"/>
                <a:cs typeface="+mn-ea"/>
                <a:sym typeface="+mn-lt"/>
              </a:rPr>
              <a:t>02</a:t>
            </a:r>
            <a:endParaRPr lang="zh-CN" altLang="en-US" sz="7500" b="1" spc="-300" dirty="0">
              <a:solidFill>
                <a:schemeClr val="accent2"/>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55711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课题研究的主要内容</a:t>
            </a:r>
            <a:endParaRPr sz="3200" dirty="0">
              <a:latin typeface="微软雅黑" panose="020B0503020204020204" pitchFamily="34" charset="-122"/>
              <a:ea typeface="微软雅黑" panose="020B0503020204020204" pitchFamily="34" charset="-122"/>
            </a:endParaRPr>
          </a:p>
        </p:txBody>
      </p:sp>
      <p:grpSp>
        <p:nvGrpSpPr>
          <p:cNvPr id="49" name="Group 4">
            <a:extLst>
              <a:ext uri="{FF2B5EF4-FFF2-40B4-BE49-F238E27FC236}">
                <a16:creationId xmlns:a16="http://schemas.microsoft.com/office/drawing/2014/main" id="{8E382660-044A-493E-9585-10BA944F31C8}"/>
              </a:ext>
            </a:extLst>
          </p:cNvPr>
          <p:cNvGrpSpPr>
            <a:grpSpLocks noChangeAspect="1"/>
          </p:cNvGrpSpPr>
          <p:nvPr/>
        </p:nvGrpSpPr>
        <p:grpSpPr bwMode="auto">
          <a:xfrm>
            <a:off x="4013327" y="1870120"/>
            <a:ext cx="4094874" cy="4093354"/>
            <a:chOff x="943" y="1000"/>
            <a:chExt cx="2696" cy="2695"/>
          </a:xfrm>
        </p:grpSpPr>
        <p:sp>
          <p:nvSpPr>
            <p:cNvPr id="50" name="Freeform 5">
              <a:extLst>
                <a:ext uri="{FF2B5EF4-FFF2-40B4-BE49-F238E27FC236}">
                  <a16:creationId xmlns:a16="http://schemas.microsoft.com/office/drawing/2014/main" id="{CB650A7A-909D-4055-8AD0-1AB325BB43B0}"/>
                </a:ext>
              </a:extLst>
            </p:cNvPr>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6">
              <a:extLst>
                <a:ext uri="{FF2B5EF4-FFF2-40B4-BE49-F238E27FC236}">
                  <a16:creationId xmlns:a16="http://schemas.microsoft.com/office/drawing/2014/main" id="{E6D06370-8021-4A09-8E1C-0FA1D94F59DF}"/>
                </a:ext>
              </a:extLst>
            </p:cNvPr>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7">
              <a:extLst>
                <a:ext uri="{FF2B5EF4-FFF2-40B4-BE49-F238E27FC236}">
                  <a16:creationId xmlns:a16="http://schemas.microsoft.com/office/drawing/2014/main" id="{AEA2AD64-3B80-4D81-974A-E29C783F4787}"/>
                </a:ext>
              </a:extLst>
            </p:cNvPr>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3" name="Freeform 8">
              <a:extLst>
                <a:ext uri="{FF2B5EF4-FFF2-40B4-BE49-F238E27FC236}">
                  <a16:creationId xmlns:a16="http://schemas.microsoft.com/office/drawing/2014/main" id="{574E37AC-E0CB-477B-84B5-CD87784EDD12}"/>
                </a:ext>
              </a:extLst>
            </p:cNvPr>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54" name="Group 22">
            <a:extLst>
              <a:ext uri="{FF2B5EF4-FFF2-40B4-BE49-F238E27FC236}">
                <a16:creationId xmlns:a16="http://schemas.microsoft.com/office/drawing/2014/main" id="{65F32281-3DBC-4573-B35A-C1404AFD942B}"/>
              </a:ext>
            </a:extLst>
          </p:cNvPr>
          <p:cNvGrpSpPr/>
          <p:nvPr/>
        </p:nvGrpSpPr>
        <p:grpSpPr>
          <a:xfrm>
            <a:off x="2139160" y="2509125"/>
            <a:ext cx="2465796" cy="302521"/>
            <a:chOff x="1582038" y="2697524"/>
            <a:chExt cx="2577213" cy="316190"/>
          </a:xfrm>
        </p:grpSpPr>
        <p:cxnSp>
          <p:nvCxnSpPr>
            <p:cNvPr id="55" name="Straight Connector 23">
              <a:extLst>
                <a:ext uri="{FF2B5EF4-FFF2-40B4-BE49-F238E27FC236}">
                  <a16:creationId xmlns:a16="http://schemas.microsoft.com/office/drawing/2014/main" id="{F5463705-DCF1-4979-882D-948CAD0590C0}"/>
                </a:ext>
              </a:extLst>
            </p:cNvPr>
            <p:cNvCxnSpPr/>
            <p:nvPr/>
          </p:nvCxnSpPr>
          <p:spPr>
            <a:xfrm flipH="1" flipV="1">
              <a:off x="3661285" y="2697524"/>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24">
              <a:extLst>
                <a:ext uri="{FF2B5EF4-FFF2-40B4-BE49-F238E27FC236}">
                  <a16:creationId xmlns:a16="http://schemas.microsoft.com/office/drawing/2014/main" id="{66A9BA09-0BF5-4187-843E-32DD2C69B6AB}"/>
                </a:ext>
              </a:extLst>
            </p:cNvPr>
            <p:cNvCxnSpPr/>
            <p:nvPr/>
          </p:nvCxnSpPr>
          <p:spPr>
            <a:xfrm flipH="1">
              <a:off x="1582038" y="2697524"/>
              <a:ext cx="2079249"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57" name="Group 26">
            <a:extLst>
              <a:ext uri="{FF2B5EF4-FFF2-40B4-BE49-F238E27FC236}">
                <a16:creationId xmlns:a16="http://schemas.microsoft.com/office/drawing/2014/main" id="{DC4A8DFC-B9FF-4AE4-B32F-C9B5455C680D}"/>
              </a:ext>
            </a:extLst>
          </p:cNvPr>
          <p:cNvGrpSpPr/>
          <p:nvPr/>
        </p:nvGrpSpPr>
        <p:grpSpPr>
          <a:xfrm>
            <a:off x="2248913" y="4882261"/>
            <a:ext cx="2385936" cy="302521"/>
            <a:chOff x="1804697" y="4994858"/>
            <a:chExt cx="2493744" cy="316190"/>
          </a:xfrm>
        </p:grpSpPr>
        <p:cxnSp>
          <p:nvCxnSpPr>
            <p:cNvPr id="58" name="Straight Connector 27">
              <a:extLst>
                <a:ext uri="{FF2B5EF4-FFF2-40B4-BE49-F238E27FC236}">
                  <a16:creationId xmlns:a16="http://schemas.microsoft.com/office/drawing/2014/main" id="{103FA973-93BC-4F3A-9DF0-69D71D4AA486}"/>
                </a:ext>
              </a:extLst>
            </p:cNvPr>
            <p:cNvCxnSpPr/>
            <p:nvPr/>
          </p:nvCxnSpPr>
          <p:spPr>
            <a:xfrm flipH="1">
              <a:off x="3800475" y="4994858"/>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28">
              <a:extLst>
                <a:ext uri="{FF2B5EF4-FFF2-40B4-BE49-F238E27FC236}">
                  <a16:creationId xmlns:a16="http://schemas.microsoft.com/office/drawing/2014/main" id="{0B0ACC19-C7E1-4988-B5E5-88894FEF1915}"/>
                </a:ext>
              </a:extLst>
            </p:cNvPr>
            <p:cNvCxnSpPr/>
            <p:nvPr/>
          </p:nvCxnSpPr>
          <p:spPr>
            <a:xfrm flipH="1">
              <a:off x="1804697" y="5311048"/>
              <a:ext cx="1995779"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0" name="Group 29">
            <a:extLst>
              <a:ext uri="{FF2B5EF4-FFF2-40B4-BE49-F238E27FC236}">
                <a16:creationId xmlns:a16="http://schemas.microsoft.com/office/drawing/2014/main" id="{ED22C7FE-213C-4D14-A512-5DCCBD46A456}"/>
              </a:ext>
            </a:extLst>
          </p:cNvPr>
          <p:cNvGrpSpPr/>
          <p:nvPr/>
        </p:nvGrpSpPr>
        <p:grpSpPr>
          <a:xfrm>
            <a:off x="7189149" y="2312482"/>
            <a:ext cx="2682070" cy="302521"/>
            <a:chOff x="7528087" y="2680840"/>
            <a:chExt cx="2803259" cy="316190"/>
          </a:xfrm>
        </p:grpSpPr>
        <p:cxnSp>
          <p:nvCxnSpPr>
            <p:cNvPr id="61" name="Straight Connector 30">
              <a:extLst>
                <a:ext uri="{FF2B5EF4-FFF2-40B4-BE49-F238E27FC236}">
                  <a16:creationId xmlns:a16="http://schemas.microsoft.com/office/drawing/2014/main" id="{23CCAEC2-6F59-44D6-81C2-DC9BE48EC3AE}"/>
                </a:ext>
              </a:extLst>
            </p:cNvPr>
            <p:cNvCxnSpPr/>
            <p:nvPr/>
          </p:nvCxnSpPr>
          <p:spPr>
            <a:xfrm flipV="1">
              <a:off x="7528087" y="2680840"/>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31">
              <a:extLst>
                <a:ext uri="{FF2B5EF4-FFF2-40B4-BE49-F238E27FC236}">
                  <a16:creationId xmlns:a16="http://schemas.microsoft.com/office/drawing/2014/main" id="{EEA5C7D6-320E-4FAA-A11B-8888A0954DEA}"/>
                </a:ext>
              </a:extLst>
            </p:cNvPr>
            <p:cNvCxnSpPr/>
            <p:nvPr/>
          </p:nvCxnSpPr>
          <p:spPr>
            <a:xfrm>
              <a:off x="8026053" y="2680840"/>
              <a:ext cx="230529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3" name="Group 32">
            <a:extLst>
              <a:ext uri="{FF2B5EF4-FFF2-40B4-BE49-F238E27FC236}">
                <a16:creationId xmlns:a16="http://schemas.microsoft.com/office/drawing/2014/main" id="{DBD90E1F-0FC0-4DB9-AD21-6618AEE60517}"/>
              </a:ext>
            </a:extLst>
          </p:cNvPr>
          <p:cNvGrpSpPr/>
          <p:nvPr/>
        </p:nvGrpSpPr>
        <p:grpSpPr>
          <a:xfrm>
            <a:off x="7763940" y="4936393"/>
            <a:ext cx="2286290" cy="194256"/>
            <a:chOff x="8125333" y="4745260"/>
            <a:chExt cx="2389596" cy="203034"/>
          </a:xfrm>
        </p:grpSpPr>
        <p:cxnSp>
          <p:nvCxnSpPr>
            <p:cNvPr id="64" name="Straight Connector 33">
              <a:extLst>
                <a:ext uri="{FF2B5EF4-FFF2-40B4-BE49-F238E27FC236}">
                  <a16:creationId xmlns:a16="http://schemas.microsoft.com/office/drawing/2014/main" id="{A913092D-C5A4-4BFB-8377-70EF3458F06C}"/>
                </a:ext>
              </a:extLst>
            </p:cNvPr>
            <p:cNvCxnSpPr/>
            <p:nvPr/>
          </p:nvCxnSpPr>
          <p:spPr>
            <a:xfrm>
              <a:off x="8125333" y="4745260"/>
              <a:ext cx="522140" cy="2030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34">
              <a:extLst>
                <a:ext uri="{FF2B5EF4-FFF2-40B4-BE49-F238E27FC236}">
                  <a16:creationId xmlns:a16="http://schemas.microsoft.com/office/drawing/2014/main" id="{BCFA9272-0A8F-41C7-9369-B54E0846CD0A}"/>
                </a:ext>
              </a:extLst>
            </p:cNvPr>
            <p:cNvCxnSpPr/>
            <p:nvPr/>
          </p:nvCxnSpPr>
          <p:spPr>
            <a:xfrm>
              <a:off x="8647472" y="4948294"/>
              <a:ext cx="1867457"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6" name="Group 8">
            <a:extLst>
              <a:ext uri="{FF2B5EF4-FFF2-40B4-BE49-F238E27FC236}">
                <a16:creationId xmlns:a16="http://schemas.microsoft.com/office/drawing/2014/main" id="{B54E7C0A-F1E7-4486-B69E-AC1F42500717}"/>
              </a:ext>
            </a:extLst>
          </p:cNvPr>
          <p:cNvGrpSpPr>
            <a:grpSpLocks noChangeAspect="1"/>
          </p:cNvGrpSpPr>
          <p:nvPr/>
        </p:nvGrpSpPr>
        <p:grpSpPr bwMode="auto">
          <a:xfrm>
            <a:off x="10159590" y="4688943"/>
            <a:ext cx="747283" cy="745764"/>
            <a:chOff x="2183" y="3253"/>
            <a:chExt cx="492" cy="491"/>
          </a:xfrm>
          <a:solidFill>
            <a:schemeClr val="accent3"/>
          </a:solidFill>
        </p:grpSpPr>
        <p:sp>
          <p:nvSpPr>
            <p:cNvPr id="67" name="Freeform 9">
              <a:extLst>
                <a:ext uri="{FF2B5EF4-FFF2-40B4-BE49-F238E27FC236}">
                  <a16:creationId xmlns:a16="http://schemas.microsoft.com/office/drawing/2014/main" id="{7CDE8A55-FE39-4C27-B622-31D192F64AA0}"/>
                </a:ext>
              </a:extLst>
            </p:cNvPr>
            <p:cNvSpPr>
              <a:spLocks noEditPoints="1"/>
            </p:cNvSpPr>
            <p:nvPr/>
          </p:nvSpPr>
          <p:spPr bwMode="auto">
            <a:xfrm>
              <a:off x="2183" y="3298"/>
              <a:ext cx="444" cy="446"/>
            </a:xfrm>
            <a:custGeom>
              <a:avLst/>
              <a:gdLst>
                <a:gd name="T0" fmla="*/ 93 w 185"/>
                <a:gd name="T1" fmla="*/ 186 h 186"/>
                <a:gd name="T2" fmla="*/ 185 w 185"/>
                <a:gd name="T3" fmla="*/ 93 h 186"/>
                <a:gd name="T4" fmla="*/ 175 w 185"/>
                <a:gd name="T5" fmla="*/ 49 h 186"/>
                <a:gd name="T6" fmla="*/ 172 w 185"/>
                <a:gd name="T7" fmla="*/ 49 h 186"/>
                <a:gd name="T8" fmla="*/ 171 w 185"/>
                <a:gd name="T9" fmla="*/ 49 h 186"/>
                <a:gd name="T10" fmla="*/ 159 w 185"/>
                <a:gd name="T11" fmla="*/ 48 h 186"/>
                <a:gd name="T12" fmla="*/ 151 w 185"/>
                <a:gd name="T13" fmla="*/ 57 h 186"/>
                <a:gd name="T14" fmla="*/ 161 w 185"/>
                <a:gd name="T15" fmla="*/ 93 h 186"/>
                <a:gd name="T16" fmla="*/ 93 w 185"/>
                <a:gd name="T17" fmla="*/ 161 h 186"/>
                <a:gd name="T18" fmla="*/ 25 w 185"/>
                <a:gd name="T19" fmla="*/ 93 h 186"/>
                <a:gd name="T20" fmla="*/ 93 w 185"/>
                <a:gd name="T21" fmla="*/ 25 h 186"/>
                <a:gd name="T22" fmla="*/ 129 w 185"/>
                <a:gd name="T23" fmla="*/ 35 h 186"/>
                <a:gd name="T24" fmla="*/ 136 w 185"/>
                <a:gd name="T25" fmla="*/ 27 h 186"/>
                <a:gd name="T26" fmla="*/ 135 w 185"/>
                <a:gd name="T27" fmla="*/ 14 h 186"/>
                <a:gd name="T28" fmla="*/ 135 w 185"/>
                <a:gd name="T29" fmla="*/ 11 h 186"/>
                <a:gd name="T30" fmla="*/ 93 w 185"/>
                <a:gd name="T31" fmla="*/ 0 h 186"/>
                <a:gd name="T32" fmla="*/ 0 w 185"/>
                <a:gd name="T33" fmla="*/ 93 h 186"/>
                <a:gd name="T34" fmla="*/ 93 w 185"/>
                <a:gd name="T35" fmla="*/ 186 h 186"/>
                <a:gd name="T36" fmla="*/ 93 w 185"/>
                <a:gd name="T37" fmla="*/ 186 h 186"/>
                <a:gd name="T38" fmla="*/ 93 w 185"/>
                <a:gd name="T3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5" h="186">
                  <a:moveTo>
                    <a:pt x="93" y="186"/>
                  </a:moveTo>
                  <a:cubicBezTo>
                    <a:pt x="144" y="186"/>
                    <a:pt x="185" y="144"/>
                    <a:pt x="185" y="93"/>
                  </a:cubicBezTo>
                  <a:cubicBezTo>
                    <a:pt x="185" y="77"/>
                    <a:pt x="181" y="62"/>
                    <a:pt x="175" y="49"/>
                  </a:cubicBezTo>
                  <a:cubicBezTo>
                    <a:pt x="174" y="49"/>
                    <a:pt x="173" y="49"/>
                    <a:pt x="172" y="49"/>
                  </a:cubicBezTo>
                  <a:cubicBezTo>
                    <a:pt x="172" y="49"/>
                    <a:pt x="171" y="49"/>
                    <a:pt x="171" y="49"/>
                  </a:cubicBezTo>
                  <a:cubicBezTo>
                    <a:pt x="159" y="48"/>
                    <a:pt x="159" y="48"/>
                    <a:pt x="159" y="48"/>
                  </a:cubicBezTo>
                  <a:cubicBezTo>
                    <a:pt x="151" y="57"/>
                    <a:pt x="151" y="57"/>
                    <a:pt x="151" y="57"/>
                  </a:cubicBezTo>
                  <a:cubicBezTo>
                    <a:pt x="157" y="67"/>
                    <a:pt x="161" y="80"/>
                    <a:pt x="161" y="93"/>
                  </a:cubicBezTo>
                  <a:cubicBezTo>
                    <a:pt x="161" y="130"/>
                    <a:pt x="130" y="161"/>
                    <a:pt x="93" y="161"/>
                  </a:cubicBezTo>
                  <a:cubicBezTo>
                    <a:pt x="55" y="161"/>
                    <a:pt x="25" y="130"/>
                    <a:pt x="25" y="93"/>
                  </a:cubicBezTo>
                  <a:cubicBezTo>
                    <a:pt x="25" y="55"/>
                    <a:pt x="55" y="25"/>
                    <a:pt x="93" y="25"/>
                  </a:cubicBezTo>
                  <a:cubicBezTo>
                    <a:pt x="106" y="25"/>
                    <a:pt x="118" y="28"/>
                    <a:pt x="129" y="35"/>
                  </a:cubicBezTo>
                  <a:cubicBezTo>
                    <a:pt x="136" y="27"/>
                    <a:pt x="136" y="27"/>
                    <a:pt x="136" y="27"/>
                  </a:cubicBezTo>
                  <a:cubicBezTo>
                    <a:pt x="135" y="14"/>
                    <a:pt x="135" y="14"/>
                    <a:pt x="135" y="14"/>
                  </a:cubicBezTo>
                  <a:cubicBezTo>
                    <a:pt x="135" y="13"/>
                    <a:pt x="135" y="12"/>
                    <a:pt x="135" y="11"/>
                  </a:cubicBezTo>
                  <a:cubicBezTo>
                    <a:pt x="123" y="4"/>
                    <a:pt x="108" y="0"/>
                    <a:pt x="93" y="0"/>
                  </a:cubicBezTo>
                  <a:cubicBezTo>
                    <a:pt x="41" y="0"/>
                    <a:pt x="0" y="42"/>
                    <a:pt x="0" y="93"/>
                  </a:cubicBezTo>
                  <a:cubicBezTo>
                    <a:pt x="0" y="144"/>
                    <a:pt x="41" y="186"/>
                    <a:pt x="93" y="186"/>
                  </a:cubicBezTo>
                  <a:close/>
                  <a:moveTo>
                    <a:pt x="93" y="186"/>
                  </a:moveTo>
                  <a:cubicBezTo>
                    <a:pt x="93" y="186"/>
                    <a:pt x="93" y="186"/>
                    <a:pt x="93" y="1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8" name="Freeform 10">
              <a:extLst>
                <a:ext uri="{FF2B5EF4-FFF2-40B4-BE49-F238E27FC236}">
                  <a16:creationId xmlns:a16="http://schemas.microsoft.com/office/drawing/2014/main" id="{ACACAD9C-BBD5-414D-9739-992C3FE05A3F}"/>
                </a:ext>
              </a:extLst>
            </p:cNvPr>
            <p:cNvSpPr>
              <a:spLocks noEditPoints="1"/>
            </p:cNvSpPr>
            <p:nvPr/>
          </p:nvSpPr>
          <p:spPr bwMode="auto">
            <a:xfrm>
              <a:off x="2296" y="3411"/>
              <a:ext cx="218" cy="218"/>
            </a:xfrm>
            <a:custGeom>
              <a:avLst/>
              <a:gdLst>
                <a:gd name="T0" fmla="*/ 46 w 91"/>
                <a:gd name="T1" fmla="*/ 22 h 91"/>
                <a:gd name="T2" fmla="*/ 48 w 91"/>
                <a:gd name="T3" fmla="*/ 22 h 91"/>
                <a:gd name="T4" fmla="*/ 65 w 91"/>
                <a:gd name="T5" fmla="*/ 5 h 91"/>
                <a:gd name="T6" fmla="*/ 65 w 91"/>
                <a:gd name="T7" fmla="*/ 4 h 91"/>
                <a:gd name="T8" fmla="*/ 46 w 91"/>
                <a:gd name="T9" fmla="*/ 0 h 91"/>
                <a:gd name="T10" fmla="*/ 0 w 91"/>
                <a:gd name="T11" fmla="*/ 46 h 91"/>
                <a:gd name="T12" fmla="*/ 46 w 91"/>
                <a:gd name="T13" fmla="*/ 91 h 91"/>
                <a:gd name="T14" fmla="*/ 91 w 91"/>
                <a:gd name="T15" fmla="*/ 46 h 91"/>
                <a:gd name="T16" fmla="*/ 87 w 91"/>
                <a:gd name="T17" fmla="*/ 27 h 91"/>
                <a:gd name="T18" fmla="*/ 87 w 91"/>
                <a:gd name="T19" fmla="*/ 27 h 91"/>
                <a:gd name="T20" fmla="*/ 70 w 91"/>
                <a:gd name="T21" fmla="*/ 44 h 91"/>
                <a:gd name="T22" fmla="*/ 70 w 91"/>
                <a:gd name="T23" fmla="*/ 46 h 91"/>
                <a:gd name="T24" fmla="*/ 46 w 91"/>
                <a:gd name="T25" fmla="*/ 70 h 91"/>
                <a:gd name="T26" fmla="*/ 22 w 91"/>
                <a:gd name="T27" fmla="*/ 46 h 91"/>
                <a:gd name="T28" fmla="*/ 46 w 91"/>
                <a:gd name="T29" fmla="*/ 22 h 91"/>
                <a:gd name="T30" fmla="*/ 46 w 91"/>
                <a:gd name="T31" fmla="*/ 22 h 91"/>
                <a:gd name="T32" fmla="*/ 46 w 91"/>
                <a:gd name="T33"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1">
                  <a:moveTo>
                    <a:pt x="46" y="22"/>
                  </a:moveTo>
                  <a:cubicBezTo>
                    <a:pt x="46" y="22"/>
                    <a:pt x="47" y="22"/>
                    <a:pt x="48" y="22"/>
                  </a:cubicBezTo>
                  <a:cubicBezTo>
                    <a:pt x="65" y="5"/>
                    <a:pt x="65" y="5"/>
                    <a:pt x="65" y="5"/>
                  </a:cubicBezTo>
                  <a:cubicBezTo>
                    <a:pt x="65" y="4"/>
                    <a:pt x="65" y="4"/>
                    <a:pt x="65" y="4"/>
                  </a:cubicBezTo>
                  <a:cubicBezTo>
                    <a:pt x="59" y="2"/>
                    <a:pt x="53" y="0"/>
                    <a:pt x="46" y="0"/>
                  </a:cubicBezTo>
                  <a:cubicBezTo>
                    <a:pt x="20" y="0"/>
                    <a:pt x="0" y="21"/>
                    <a:pt x="0" y="46"/>
                  </a:cubicBezTo>
                  <a:cubicBezTo>
                    <a:pt x="0" y="71"/>
                    <a:pt x="20" y="91"/>
                    <a:pt x="46" y="91"/>
                  </a:cubicBezTo>
                  <a:cubicBezTo>
                    <a:pt x="71" y="91"/>
                    <a:pt x="91" y="71"/>
                    <a:pt x="91" y="46"/>
                  </a:cubicBezTo>
                  <a:cubicBezTo>
                    <a:pt x="91" y="39"/>
                    <a:pt x="90" y="32"/>
                    <a:pt x="87" y="27"/>
                  </a:cubicBezTo>
                  <a:cubicBezTo>
                    <a:pt x="87" y="27"/>
                    <a:pt x="87" y="27"/>
                    <a:pt x="87" y="27"/>
                  </a:cubicBezTo>
                  <a:cubicBezTo>
                    <a:pt x="70" y="44"/>
                    <a:pt x="70" y="44"/>
                    <a:pt x="70" y="44"/>
                  </a:cubicBezTo>
                  <a:cubicBezTo>
                    <a:pt x="70" y="45"/>
                    <a:pt x="70" y="45"/>
                    <a:pt x="70" y="46"/>
                  </a:cubicBezTo>
                  <a:cubicBezTo>
                    <a:pt x="70" y="59"/>
                    <a:pt x="59" y="70"/>
                    <a:pt x="46" y="70"/>
                  </a:cubicBezTo>
                  <a:cubicBezTo>
                    <a:pt x="32" y="70"/>
                    <a:pt x="22" y="59"/>
                    <a:pt x="22" y="46"/>
                  </a:cubicBezTo>
                  <a:cubicBezTo>
                    <a:pt x="22" y="33"/>
                    <a:pt x="32" y="22"/>
                    <a:pt x="46" y="22"/>
                  </a:cubicBezTo>
                  <a:close/>
                  <a:moveTo>
                    <a:pt x="46" y="22"/>
                  </a:moveTo>
                  <a:cubicBezTo>
                    <a:pt x="46" y="22"/>
                    <a:pt x="46" y="22"/>
                    <a:pt x="46" y="2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9" name="Freeform 11">
              <a:extLst>
                <a:ext uri="{FF2B5EF4-FFF2-40B4-BE49-F238E27FC236}">
                  <a16:creationId xmlns:a16="http://schemas.microsoft.com/office/drawing/2014/main" id="{572AAE55-55B4-4F0F-B3CC-7216E7E61F85}"/>
                </a:ext>
              </a:extLst>
            </p:cNvPr>
            <p:cNvSpPr>
              <a:spLocks noEditPoints="1"/>
            </p:cNvSpPr>
            <p:nvPr/>
          </p:nvSpPr>
          <p:spPr bwMode="auto">
            <a:xfrm>
              <a:off x="2425" y="3253"/>
              <a:ext cx="250" cy="246"/>
            </a:xfrm>
            <a:custGeom>
              <a:avLst/>
              <a:gdLst>
                <a:gd name="T0" fmla="*/ 87 w 104"/>
                <a:gd name="T1" fmla="*/ 28 h 103"/>
                <a:gd name="T2" fmla="*/ 92 w 104"/>
                <a:gd name="T3" fmla="*/ 23 h 103"/>
                <a:gd name="T4" fmla="*/ 92 w 104"/>
                <a:gd name="T5" fmla="*/ 14 h 103"/>
                <a:gd name="T6" fmla="*/ 89 w 104"/>
                <a:gd name="T7" fmla="*/ 11 h 103"/>
                <a:gd name="T8" fmla="*/ 85 w 104"/>
                <a:gd name="T9" fmla="*/ 9 h 103"/>
                <a:gd name="T10" fmla="*/ 81 w 104"/>
                <a:gd name="T11" fmla="*/ 11 h 103"/>
                <a:gd name="T12" fmla="*/ 75 w 104"/>
                <a:gd name="T13" fmla="*/ 17 h 103"/>
                <a:gd name="T14" fmla="*/ 74 w 104"/>
                <a:gd name="T15" fmla="*/ 1 h 103"/>
                <a:gd name="T16" fmla="*/ 72 w 104"/>
                <a:gd name="T17" fmla="*/ 0 h 103"/>
                <a:gd name="T18" fmla="*/ 70 w 104"/>
                <a:gd name="T19" fmla="*/ 0 h 103"/>
                <a:gd name="T20" fmla="*/ 48 w 104"/>
                <a:gd name="T21" fmla="*/ 23 h 103"/>
                <a:gd name="T22" fmla="*/ 45 w 104"/>
                <a:gd name="T23" fmla="*/ 31 h 103"/>
                <a:gd name="T24" fmla="*/ 45 w 104"/>
                <a:gd name="T25" fmla="*/ 31 h 103"/>
                <a:gd name="T26" fmla="*/ 46 w 104"/>
                <a:gd name="T27" fmla="*/ 46 h 103"/>
                <a:gd name="T28" fmla="*/ 38 w 104"/>
                <a:gd name="T29" fmla="*/ 54 h 103"/>
                <a:gd name="T30" fmla="*/ 23 w 104"/>
                <a:gd name="T31" fmla="*/ 68 h 103"/>
                <a:gd name="T32" fmla="*/ 23 w 104"/>
                <a:gd name="T33" fmla="*/ 69 h 103"/>
                <a:gd name="T34" fmla="*/ 9 w 104"/>
                <a:gd name="T35" fmla="*/ 83 h 103"/>
                <a:gd name="T36" fmla="*/ 2 w 104"/>
                <a:gd name="T37" fmla="*/ 89 h 103"/>
                <a:gd name="T38" fmla="*/ 1 w 104"/>
                <a:gd name="T39" fmla="*/ 92 h 103"/>
                <a:gd name="T40" fmla="*/ 1 w 104"/>
                <a:gd name="T41" fmla="*/ 97 h 103"/>
                <a:gd name="T42" fmla="*/ 5 w 104"/>
                <a:gd name="T43" fmla="*/ 103 h 103"/>
                <a:gd name="T44" fmla="*/ 6 w 104"/>
                <a:gd name="T45" fmla="*/ 103 h 103"/>
                <a:gd name="T46" fmla="*/ 11 w 104"/>
                <a:gd name="T47" fmla="*/ 102 h 103"/>
                <a:gd name="T48" fmla="*/ 14 w 104"/>
                <a:gd name="T49" fmla="*/ 101 h 103"/>
                <a:gd name="T50" fmla="*/ 59 w 104"/>
                <a:gd name="T51" fmla="*/ 57 h 103"/>
                <a:gd name="T52" fmla="*/ 72 w 104"/>
                <a:gd name="T53" fmla="*/ 58 h 103"/>
                <a:gd name="T54" fmla="*/ 72 w 104"/>
                <a:gd name="T55" fmla="*/ 58 h 103"/>
                <a:gd name="T56" fmla="*/ 73 w 104"/>
                <a:gd name="T57" fmla="*/ 58 h 103"/>
                <a:gd name="T58" fmla="*/ 80 w 104"/>
                <a:gd name="T59" fmla="*/ 55 h 103"/>
                <a:gd name="T60" fmla="*/ 102 w 104"/>
                <a:gd name="T61" fmla="*/ 32 h 103"/>
                <a:gd name="T62" fmla="*/ 101 w 104"/>
                <a:gd name="T63" fmla="*/ 29 h 103"/>
                <a:gd name="T64" fmla="*/ 87 w 104"/>
                <a:gd name="T65" fmla="*/ 28 h 103"/>
                <a:gd name="T66" fmla="*/ 87 w 104"/>
                <a:gd name="T67" fmla="*/ 28 h 103"/>
                <a:gd name="T68" fmla="*/ 87 w 104"/>
                <a:gd name="T69"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103">
                  <a:moveTo>
                    <a:pt x="87" y="28"/>
                  </a:moveTo>
                  <a:cubicBezTo>
                    <a:pt x="92" y="23"/>
                    <a:pt x="92" y="23"/>
                    <a:pt x="92" y="23"/>
                  </a:cubicBezTo>
                  <a:cubicBezTo>
                    <a:pt x="95" y="20"/>
                    <a:pt x="95" y="17"/>
                    <a:pt x="92" y="14"/>
                  </a:cubicBezTo>
                  <a:cubicBezTo>
                    <a:pt x="89" y="11"/>
                    <a:pt x="89" y="11"/>
                    <a:pt x="89" y="11"/>
                  </a:cubicBezTo>
                  <a:cubicBezTo>
                    <a:pt x="88" y="10"/>
                    <a:pt x="86" y="9"/>
                    <a:pt x="85" y="9"/>
                  </a:cubicBezTo>
                  <a:cubicBezTo>
                    <a:pt x="83" y="9"/>
                    <a:pt x="82" y="10"/>
                    <a:pt x="81" y="11"/>
                  </a:cubicBezTo>
                  <a:cubicBezTo>
                    <a:pt x="75" y="17"/>
                    <a:pt x="75" y="17"/>
                    <a:pt x="75" y="17"/>
                  </a:cubicBezTo>
                  <a:cubicBezTo>
                    <a:pt x="74" y="1"/>
                    <a:pt x="74" y="1"/>
                    <a:pt x="74" y="1"/>
                  </a:cubicBezTo>
                  <a:cubicBezTo>
                    <a:pt x="74" y="0"/>
                    <a:pt x="73" y="0"/>
                    <a:pt x="72" y="0"/>
                  </a:cubicBezTo>
                  <a:cubicBezTo>
                    <a:pt x="71" y="0"/>
                    <a:pt x="71" y="0"/>
                    <a:pt x="70" y="0"/>
                  </a:cubicBezTo>
                  <a:cubicBezTo>
                    <a:pt x="48" y="23"/>
                    <a:pt x="48" y="23"/>
                    <a:pt x="48" y="23"/>
                  </a:cubicBezTo>
                  <a:cubicBezTo>
                    <a:pt x="46" y="25"/>
                    <a:pt x="45" y="28"/>
                    <a:pt x="45" y="31"/>
                  </a:cubicBezTo>
                  <a:cubicBezTo>
                    <a:pt x="45" y="31"/>
                    <a:pt x="45" y="31"/>
                    <a:pt x="45" y="31"/>
                  </a:cubicBezTo>
                  <a:cubicBezTo>
                    <a:pt x="46" y="46"/>
                    <a:pt x="46" y="46"/>
                    <a:pt x="46" y="46"/>
                  </a:cubicBezTo>
                  <a:cubicBezTo>
                    <a:pt x="38" y="54"/>
                    <a:pt x="38" y="54"/>
                    <a:pt x="38" y="54"/>
                  </a:cubicBezTo>
                  <a:cubicBezTo>
                    <a:pt x="23" y="68"/>
                    <a:pt x="23" y="68"/>
                    <a:pt x="23" y="68"/>
                  </a:cubicBezTo>
                  <a:cubicBezTo>
                    <a:pt x="23" y="69"/>
                    <a:pt x="23" y="69"/>
                    <a:pt x="23" y="69"/>
                  </a:cubicBezTo>
                  <a:cubicBezTo>
                    <a:pt x="9" y="83"/>
                    <a:pt x="9" y="83"/>
                    <a:pt x="9" y="83"/>
                  </a:cubicBezTo>
                  <a:cubicBezTo>
                    <a:pt x="2" y="89"/>
                    <a:pt x="2" y="89"/>
                    <a:pt x="2" y="89"/>
                  </a:cubicBezTo>
                  <a:cubicBezTo>
                    <a:pt x="2" y="90"/>
                    <a:pt x="1" y="91"/>
                    <a:pt x="1" y="92"/>
                  </a:cubicBezTo>
                  <a:cubicBezTo>
                    <a:pt x="1" y="97"/>
                    <a:pt x="1" y="97"/>
                    <a:pt x="1" y="97"/>
                  </a:cubicBezTo>
                  <a:cubicBezTo>
                    <a:pt x="0" y="100"/>
                    <a:pt x="3" y="103"/>
                    <a:pt x="5" y="103"/>
                  </a:cubicBezTo>
                  <a:cubicBezTo>
                    <a:pt x="6" y="103"/>
                    <a:pt x="6" y="103"/>
                    <a:pt x="6" y="103"/>
                  </a:cubicBezTo>
                  <a:cubicBezTo>
                    <a:pt x="11" y="102"/>
                    <a:pt x="11" y="102"/>
                    <a:pt x="11" y="102"/>
                  </a:cubicBezTo>
                  <a:cubicBezTo>
                    <a:pt x="12" y="102"/>
                    <a:pt x="13" y="102"/>
                    <a:pt x="14" y="101"/>
                  </a:cubicBezTo>
                  <a:cubicBezTo>
                    <a:pt x="59" y="57"/>
                    <a:pt x="59" y="57"/>
                    <a:pt x="59" y="57"/>
                  </a:cubicBezTo>
                  <a:cubicBezTo>
                    <a:pt x="72" y="58"/>
                    <a:pt x="72" y="58"/>
                    <a:pt x="72" y="58"/>
                  </a:cubicBezTo>
                  <a:cubicBezTo>
                    <a:pt x="72" y="58"/>
                    <a:pt x="72" y="58"/>
                    <a:pt x="72" y="58"/>
                  </a:cubicBezTo>
                  <a:cubicBezTo>
                    <a:pt x="72" y="58"/>
                    <a:pt x="73" y="58"/>
                    <a:pt x="73" y="58"/>
                  </a:cubicBezTo>
                  <a:cubicBezTo>
                    <a:pt x="75" y="58"/>
                    <a:pt x="78" y="57"/>
                    <a:pt x="80" y="55"/>
                  </a:cubicBezTo>
                  <a:cubicBezTo>
                    <a:pt x="102" y="32"/>
                    <a:pt x="102" y="32"/>
                    <a:pt x="102" y="32"/>
                  </a:cubicBezTo>
                  <a:cubicBezTo>
                    <a:pt x="104" y="31"/>
                    <a:pt x="103" y="29"/>
                    <a:pt x="101" y="29"/>
                  </a:cubicBezTo>
                  <a:lnTo>
                    <a:pt x="87" y="28"/>
                  </a:lnTo>
                  <a:close/>
                  <a:moveTo>
                    <a:pt x="87" y="28"/>
                  </a:moveTo>
                  <a:cubicBezTo>
                    <a:pt x="87" y="28"/>
                    <a:pt x="87" y="28"/>
                    <a:pt x="87"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70" name="Group 22">
            <a:extLst>
              <a:ext uri="{FF2B5EF4-FFF2-40B4-BE49-F238E27FC236}">
                <a16:creationId xmlns:a16="http://schemas.microsoft.com/office/drawing/2014/main" id="{ABD126E1-6A58-4A78-A7EB-6969018ACC2D}"/>
              </a:ext>
            </a:extLst>
          </p:cNvPr>
          <p:cNvGrpSpPr>
            <a:grpSpLocks noChangeAspect="1"/>
          </p:cNvGrpSpPr>
          <p:nvPr/>
        </p:nvGrpSpPr>
        <p:grpSpPr bwMode="auto">
          <a:xfrm>
            <a:off x="1300526" y="2229751"/>
            <a:ext cx="656152" cy="551350"/>
            <a:chOff x="4092" y="3320"/>
            <a:chExt cx="432" cy="363"/>
          </a:xfrm>
          <a:solidFill>
            <a:schemeClr val="accent1"/>
          </a:solidFill>
        </p:grpSpPr>
        <p:sp>
          <p:nvSpPr>
            <p:cNvPr id="71" name="Freeform 23">
              <a:extLst>
                <a:ext uri="{FF2B5EF4-FFF2-40B4-BE49-F238E27FC236}">
                  <a16:creationId xmlns:a16="http://schemas.microsoft.com/office/drawing/2014/main" id="{0CB41CE6-1A52-49E4-915D-37D42A70BD89}"/>
                </a:ext>
              </a:extLst>
            </p:cNvPr>
            <p:cNvSpPr>
              <a:spLocks/>
            </p:cNvSpPr>
            <p:nvPr/>
          </p:nvSpPr>
          <p:spPr bwMode="auto">
            <a:xfrm>
              <a:off x="4200" y="3365"/>
              <a:ext cx="214" cy="12"/>
            </a:xfrm>
            <a:custGeom>
              <a:avLst/>
              <a:gdLst>
                <a:gd name="T0" fmla="*/ 86 w 89"/>
                <a:gd name="T1" fmla="*/ 5 h 5"/>
                <a:gd name="T2" fmla="*/ 3 w 89"/>
                <a:gd name="T3" fmla="*/ 5 h 5"/>
                <a:gd name="T4" fmla="*/ 0 w 89"/>
                <a:gd name="T5" fmla="*/ 2 h 5"/>
                <a:gd name="T6" fmla="*/ 3 w 89"/>
                <a:gd name="T7" fmla="*/ 0 h 5"/>
                <a:gd name="T8" fmla="*/ 86 w 89"/>
                <a:gd name="T9" fmla="*/ 0 h 5"/>
                <a:gd name="T10" fmla="*/ 89 w 89"/>
                <a:gd name="T11" fmla="*/ 2 h 5"/>
                <a:gd name="T12" fmla="*/ 86 w 8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9" h="5">
                  <a:moveTo>
                    <a:pt x="86" y="5"/>
                  </a:moveTo>
                  <a:cubicBezTo>
                    <a:pt x="3" y="5"/>
                    <a:pt x="3" y="5"/>
                    <a:pt x="3" y="5"/>
                  </a:cubicBezTo>
                  <a:cubicBezTo>
                    <a:pt x="2" y="5"/>
                    <a:pt x="0" y="4"/>
                    <a:pt x="0" y="2"/>
                  </a:cubicBezTo>
                  <a:cubicBezTo>
                    <a:pt x="0" y="1"/>
                    <a:pt x="2" y="0"/>
                    <a:pt x="3" y="0"/>
                  </a:cubicBezTo>
                  <a:cubicBezTo>
                    <a:pt x="86" y="0"/>
                    <a:pt x="86" y="0"/>
                    <a:pt x="86" y="0"/>
                  </a:cubicBezTo>
                  <a:cubicBezTo>
                    <a:pt x="87" y="0"/>
                    <a:pt x="89" y="1"/>
                    <a:pt x="89" y="2"/>
                  </a:cubicBezTo>
                  <a:cubicBezTo>
                    <a:pt x="89" y="4"/>
                    <a:pt x="87" y="5"/>
                    <a:pt x="8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2" name="Line 24">
              <a:extLst>
                <a:ext uri="{FF2B5EF4-FFF2-40B4-BE49-F238E27FC236}">
                  <a16:creationId xmlns:a16="http://schemas.microsoft.com/office/drawing/2014/main" id="{BF763D0C-53E3-4431-A13A-BEA7C2FD1A4B}"/>
                </a:ext>
              </a:extLst>
            </p:cNvPr>
            <p:cNvSpPr>
              <a:spLocks noChangeShapeType="1"/>
            </p:cNvSpPr>
            <p:nvPr/>
          </p:nvSpPr>
          <p:spPr bwMode="auto">
            <a:xfrm>
              <a:off x="4407"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3" name="Line 25">
              <a:extLst>
                <a:ext uri="{FF2B5EF4-FFF2-40B4-BE49-F238E27FC236}">
                  <a16:creationId xmlns:a16="http://schemas.microsoft.com/office/drawing/2014/main" id="{3E59DE92-C044-40AC-B0BC-65B333B299F6}"/>
                </a:ext>
              </a:extLst>
            </p:cNvPr>
            <p:cNvSpPr>
              <a:spLocks noChangeShapeType="1"/>
            </p:cNvSpPr>
            <p:nvPr/>
          </p:nvSpPr>
          <p:spPr bwMode="auto">
            <a:xfrm>
              <a:off x="4407"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4" name="Line 26">
              <a:extLst>
                <a:ext uri="{FF2B5EF4-FFF2-40B4-BE49-F238E27FC236}">
                  <a16:creationId xmlns:a16="http://schemas.microsoft.com/office/drawing/2014/main" id="{450A0FC3-F385-4027-8A59-9AB59327C928}"/>
                </a:ext>
              </a:extLst>
            </p:cNvPr>
            <p:cNvSpPr>
              <a:spLocks noChangeShapeType="1"/>
            </p:cNvSpPr>
            <p:nvPr/>
          </p:nvSpPr>
          <p:spPr bwMode="auto">
            <a:xfrm>
              <a:off x="4208"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5" name="Line 27">
              <a:extLst>
                <a:ext uri="{FF2B5EF4-FFF2-40B4-BE49-F238E27FC236}">
                  <a16:creationId xmlns:a16="http://schemas.microsoft.com/office/drawing/2014/main" id="{82DFDB17-4745-4AD5-9227-504EED3DF774}"/>
                </a:ext>
              </a:extLst>
            </p:cNvPr>
            <p:cNvSpPr>
              <a:spLocks noChangeShapeType="1"/>
            </p:cNvSpPr>
            <p:nvPr/>
          </p:nvSpPr>
          <p:spPr bwMode="auto">
            <a:xfrm>
              <a:off x="4208"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6" name="Freeform 28">
              <a:extLst>
                <a:ext uri="{FF2B5EF4-FFF2-40B4-BE49-F238E27FC236}">
                  <a16:creationId xmlns:a16="http://schemas.microsoft.com/office/drawing/2014/main" id="{8B99EA09-9BC3-4415-AD5E-B72C12BDFA95}"/>
                </a:ext>
              </a:extLst>
            </p:cNvPr>
            <p:cNvSpPr>
              <a:spLocks/>
            </p:cNvSpPr>
            <p:nvPr/>
          </p:nvSpPr>
          <p:spPr bwMode="auto">
            <a:xfrm>
              <a:off x="4200" y="3413"/>
              <a:ext cx="214" cy="12"/>
            </a:xfrm>
            <a:custGeom>
              <a:avLst/>
              <a:gdLst>
                <a:gd name="T0" fmla="*/ 86 w 89"/>
                <a:gd name="T1" fmla="*/ 5 h 5"/>
                <a:gd name="T2" fmla="*/ 3 w 89"/>
                <a:gd name="T3" fmla="*/ 5 h 5"/>
                <a:gd name="T4" fmla="*/ 0 w 89"/>
                <a:gd name="T5" fmla="*/ 3 h 5"/>
                <a:gd name="T6" fmla="*/ 3 w 89"/>
                <a:gd name="T7" fmla="*/ 0 h 5"/>
                <a:gd name="T8" fmla="*/ 86 w 89"/>
                <a:gd name="T9" fmla="*/ 0 h 5"/>
                <a:gd name="T10" fmla="*/ 89 w 89"/>
                <a:gd name="T11" fmla="*/ 3 h 5"/>
                <a:gd name="T12" fmla="*/ 86 w 8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9" h="5">
                  <a:moveTo>
                    <a:pt x="86" y="5"/>
                  </a:moveTo>
                  <a:cubicBezTo>
                    <a:pt x="3" y="5"/>
                    <a:pt x="3" y="5"/>
                    <a:pt x="3" y="5"/>
                  </a:cubicBezTo>
                  <a:cubicBezTo>
                    <a:pt x="2" y="5"/>
                    <a:pt x="0" y="4"/>
                    <a:pt x="0" y="3"/>
                  </a:cubicBezTo>
                  <a:cubicBezTo>
                    <a:pt x="0" y="1"/>
                    <a:pt x="2" y="0"/>
                    <a:pt x="3" y="0"/>
                  </a:cubicBezTo>
                  <a:cubicBezTo>
                    <a:pt x="86" y="0"/>
                    <a:pt x="86" y="0"/>
                    <a:pt x="86" y="0"/>
                  </a:cubicBezTo>
                  <a:cubicBezTo>
                    <a:pt x="87" y="0"/>
                    <a:pt x="89" y="1"/>
                    <a:pt x="89" y="3"/>
                  </a:cubicBezTo>
                  <a:cubicBezTo>
                    <a:pt x="89" y="4"/>
                    <a:pt x="87" y="5"/>
                    <a:pt x="8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7" name="Line 29">
              <a:extLst>
                <a:ext uri="{FF2B5EF4-FFF2-40B4-BE49-F238E27FC236}">
                  <a16:creationId xmlns:a16="http://schemas.microsoft.com/office/drawing/2014/main" id="{3A6AC3C2-16C9-4116-B441-200C6C5958E6}"/>
                </a:ext>
              </a:extLst>
            </p:cNvPr>
            <p:cNvSpPr>
              <a:spLocks noChangeShapeType="1"/>
            </p:cNvSpPr>
            <p:nvPr/>
          </p:nvSpPr>
          <p:spPr bwMode="auto">
            <a:xfrm>
              <a:off x="4407"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8" name="Line 30">
              <a:extLst>
                <a:ext uri="{FF2B5EF4-FFF2-40B4-BE49-F238E27FC236}">
                  <a16:creationId xmlns:a16="http://schemas.microsoft.com/office/drawing/2014/main" id="{332254F1-B199-4E8E-9D0C-C8B847831B7F}"/>
                </a:ext>
              </a:extLst>
            </p:cNvPr>
            <p:cNvSpPr>
              <a:spLocks noChangeShapeType="1"/>
            </p:cNvSpPr>
            <p:nvPr/>
          </p:nvSpPr>
          <p:spPr bwMode="auto">
            <a:xfrm>
              <a:off x="4407"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9" name="Line 31">
              <a:extLst>
                <a:ext uri="{FF2B5EF4-FFF2-40B4-BE49-F238E27FC236}">
                  <a16:creationId xmlns:a16="http://schemas.microsoft.com/office/drawing/2014/main" id="{695B2A9D-98B7-41D3-93DF-6110F025F48F}"/>
                </a:ext>
              </a:extLst>
            </p:cNvPr>
            <p:cNvSpPr>
              <a:spLocks noChangeShapeType="1"/>
            </p:cNvSpPr>
            <p:nvPr/>
          </p:nvSpPr>
          <p:spPr bwMode="auto">
            <a:xfrm>
              <a:off x="4208"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0" name="Line 32">
              <a:extLst>
                <a:ext uri="{FF2B5EF4-FFF2-40B4-BE49-F238E27FC236}">
                  <a16:creationId xmlns:a16="http://schemas.microsoft.com/office/drawing/2014/main" id="{065CF113-A273-4A33-B7AE-214905D56B8B}"/>
                </a:ext>
              </a:extLst>
            </p:cNvPr>
            <p:cNvSpPr>
              <a:spLocks noChangeShapeType="1"/>
            </p:cNvSpPr>
            <p:nvPr/>
          </p:nvSpPr>
          <p:spPr bwMode="auto">
            <a:xfrm>
              <a:off x="4208"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1" name="Freeform 33">
              <a:extLst>
                <a:ext uri="{FF2B5EF4-FFF2-40B4-BE49-F238E27FC236}">
                  <a16:creationId xmlns:a16="http://schemas.microsoft.com/office/drawing/2014/main" id="{73CF2A29-D94B-4362-8589-029D9745E2FB}"/>
                </a:ext>
              </a:extLst>
            </p:cNvPr>
            <p:cNvSpPr>
              <a:spLocks/>
            </p:cNvSpPr>
            <p:nvPr/>
          </p:nvSpPr>
          <p:spPr bwMode="auto">
            <a:xfrm>
              <a:off x="4162" y="3320"/>
              <a:ext cx="290" cy="146"/>
            </a:xfrm>
            <a:custGeom>
              <a:avLst/>
              <a:gdLst>
                <a:gd name="T0" fmla="*/ 117 w 121"/>
                <a:gd name="T1" fmla="*/ 61 h 61"/>
                <a:gd name="T2" fmla="*/ 114 w 121"/>
                <a:gd name="T3" fmla="*/ 58 h 61"/>
                <a:gd name="T4" fmla="*/ 114 w 121"/>
                <a:gd name="T5" fmla="*/ 10 h 61"/>
                <a:gd name="T6" fmla="*/ 110 w 121"/>
                <a:gd name="T7" fmla="*/ 7 h 61"/>
                <a:gd name="T8" fmla="*/ 11 w 121"/>
                <a:gd name="T9" fmla="*/ 7 h 61"/>
                <a:gd name="T10" fmla="*/ 7 w 121"/>
                <a:gd name="T11" fmla="*/ 10 h 61"/>
                <a:gd name="T12" fmla="*/ 7 w 121"/>
                <a:gd name="T13" fmla="*/ 58 h 61"/>
                <a:gd name="T14" fmla="*/ 4 w 121"/>
                <a:gd name="T15" fmla="*/ 61 h 61"/>
                <a:gd name="T16" fmla="*/ 0 w 121"/>
                <a:gd name="T17" fmla="*/ 58 h 61"/>
                <a:gd name="T18" fmla="*/ 0 w 121"/>
                <a:gd name="T19" fmla="*/ 10 h 61"/>
                <a:gd name="T20" fmla="*/ 11 w 121"/>
                <a:gd name="T21" fmla="*/ 0 h 61"/>
                <a:gd name="T22" fmla="*/ 110 w 121"/>
                <a:gd name="T23" fmla="*/ 0 h 61"/>
                <a:gd name="T24" fmla="*/ 121 w 121"/>
                <a:gd name="T25" fmla="*/ 10 h 61"/>
                <a:gd name="T26" fmla="*/ 121 w 121"/>
                <a:gd name="T27" fmla="*/ 58 h 61"/>
                <a:gd name="T28" fmla="*/ 117 w 121"/>
                <a:gd name="T2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61">
                  <a:moveTo>
                    <a:pt x="117" y="61"/>
                  </a:moveTo>
                  <a:cubicBezTo>
                    <a:pt x="115" y="61"/>
                    <a:pt x="114" y="60"/>
                    <a:pt x="114" y="58"/>
                  </a:cubicBezTo>
                  <a:cubicBezTo>
                    <a:pt x="114" y="10"/>
                    <a:pt x="114" y="10"/>
                    <a:pt x="114" y="10"/>
                  </a:cubicBezTo>
                  <a:cubicBezTo>
                    <a:pt x="114" y="8"/>
                    <a:pt x="112" y="7"/>
                    <a:pt x="110" y="7"/>
                  </a:cubicBezTo>
                  <a:cubicBezTo>
                    <a:pt x="11" y="7"/>
                    <a:pt x="11" y="7"/>
                    <a:pt x="11" y="7"/>
                  </a:cubicBezTo>
                  <a:cubicBezTo>
                    <a:pt x="9" y="7"/>
                    <a:pt x="7" y="8"/>
                    <a:pt x="7" y="10"/>
                  </a:cubicBezTo>
                  <a:cubicBezTo>
                    <a:pt x="7" y="58"/>
                    <a:pt x="7" y="58"/>
                    <a:pt x="7" y="58"/>
                  </a:cubicBezTo>
                  <a:cubicBezTo>
                    <a:pt x="7" y="60"/>
                    <a:pt x="6" y="61"/>
                    <a:pt x="4" y="61"/>
                  </a:cubicBezTo>
                  <a:cubicBezTo>
                    <a:pt x="2" y="61"/>
                    <a:pt x="0" y="60"/>
                    <a:pt x="0" y="58"/>
                  </a:cubicBezTo>
                  <a:cubicBezTo>
                    <a:pt x="0" y="10"/>
                    <a:pt x="0" y="10"/>
                    <a:pt x="0" y="10"/>
                  </a:cubicBezTo>
                  <a:cubicBezTo>
                    <a:pt x="0" y="4"/>
                    <a:pt x="5" y="0"/>
                    <a:pt x="11" y="0"/>
                  </a:cubicBezTo>
                  <a:cubicBezTo>
                    <a:pt x="110" y="0"/>
                    <a:pt x="110" y="0"/>
                    <a:pt x="110" y="0"/>
                  </a:cubicBezTo>
                  <a:cubicBezTo>
                    <a:pt x="116" y="0"/>
                    <a:pt x="121" y="4"/>
                    <a:pt x="121" y="10"/>
                  </a:cubicBezTo>
                  <a:cubicBezTo>
                    <a:pt x="121" y="58"/>
                    <a:pt x="121" y="58"/>
                    <a:pt x="121" y="58"/>
                  </a:cubicBezTo>
                  <a:cubicBezTo>
                    <a:pt x="121" y="60"/>
                    <a:pt x="119" y="61"/>
                    <a:pt x="11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2" name="Freeform 34">
              <a:extLst>
                <a:ext uri="{FF2B5EF4-FFF2-40B4-BE49-F238E27FC236}">
                  <a16:creationId xmlns:a16="http://schemas.microsoft.com/office/drawing/2014/main" id="{F01941B8-2BD9-46FA-B9C1-E2D9FA6BCCEF}"/>
                </a:ext>
              </a:extLst>
            </p:cNvPr>
            <p:cNvSpPr>
              <a:spLocks/>
            </p:cNvSpPr>
            <p:nvPr/>
          </p:nvSpPr>
          <p:spPr bwMode="auto">
            <a:xfrm>
              <a:off x="4095" y="3368"/>
              <a:ext cx="57" cy="82"/>
            </a:xfrm>
            <a:custGeom>
              <a:avLst/>
              <a:gdLst>
                <a:gd name="T0" fmla="*/ 0 w 24"/>
                <a:gd name="T1" fmla="*/ 16 h 34"/>
                <a:gd name="T2" fmla="*/ 21 w 24"/>
                <a:gd name="T3" fmla="*/ 0 h 34"/>
                <a:gd name="T4" fmla="*/ 24 w 24"/>
                <a:gd name="T5" fmla="*/ 1 h 34"/>
                <a:gd name="T6" fmla="*/ 24 w 24"/>
                <a:gd name="T7" fmla="*/ 33 h 34"/>
                <a:gd name="T8" fmla="*/ 21 w 24"/>
                <a:gd name="T9" fmla="*/ 34 h 34"/>
                <a:gd name="T10" fmla="*/ 0 w 24"/>
                <a:gd name="T11" fmla="*/ 18 h 34"/>
                <a:gd name="T12" fmla="*/ 0 w 24"/>
                <a:gd name="T13" fmla="*/ 16 h 34"/>
              </a:gdLst>
              <a:ahLst/>
              <a:cxnLst>
                <a:cxn ang="0">
                  <a:pos x="T0" y="T1"/>
                </a:cxn>
                <a:cxn ang="0">
                  <a:pos x="T2" y="T3"/>
                </a:cxn>
                <a:cxn ang="0">
                  <a:pos x="T4" y="T5"/>
                </a:cxn>
                <a:cxn ang="0">
                  <a:pos x="T6" y="T7"/>
                </a:cxn>
                <a:cxn ang="0">
                  <a:pos x="T8" y="T9"/>
                </a:cxn>
                <a:cxn ang="0">
                  <a:pos x="T10" y="T11"/>
                </a:cxn>
                <a:cxn ang="0">
                  <a:pos x="T12" y="T13"/>
                </a:cxn>
              </a:cxnLst>
              <a:rect l="0" t="0" r="r" b="b"/>
              <a:pathLst>
                <a:path w="24" h="34">
                  <a:moveTo>
                    <a:pt x="0" y="16"/>
                  </a:moveTo>
                  <a:cubicBezTo>
                    <a:pt x="21" y="0"/>
                    <a:pt x="21" y="0"/>
                    <a:pt x="21" y="0"/>
                  </a:cubicBezTo>
                  <a:cubicBezTo>
                    <a:pt x="22" y="0"/>
                    <a:pt x="24" y="0"/>
                    <a:pt x="24" y="1"/>
                  </a:cubicBezTo>
                  <a:cubicBezTo>
                    <a:pt x="24" y="33"/>
                    <a:pt x="24" y="33"/>
                    <a:pt x="24" y="33"/>
                  </a:cubicBezTo>
                  <a:cubicBezTo>
                    <a:pt x="24" y="34"/>
                    <a:pt x="22" y="34"/>
                    <a:pt x="21" y="34"/>
                  </a:cubicBezTo>
                  <a:cubicBezTo>
                    <a:pt x="0" y="18"/>
                    <a:pt x="0" y="18"/>
                    <a:pt x="0" y="18"/>
                  </a:cubicBezTo>
                  <a:cubicBezTo>
                    <a:pt x="0" y="18"/>
                    <a:pt x="0"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3" name="Freeform 35">
              <a:extLst>
                <a:ext uri="{FF2B5EF4-FFF2-40B4-BE49-F238E27FC236}">
                  <a16:creationId xmlns:a16="http://schemas.microsoft.com/office/drawing/2014/main" id="{D21F1EE3-F725-45E7-B1CD-EC22F7622B02}"/>
                </a:ext>
              </a:extLst>
            </p:cNvPr>
            <p:cNvSpPr>
              <a:spLocks/>
            </p:cNvSpPr>
            <p:nvPr/>
          </p:nvSpPr>
          <p:spPr bwMode="auto">
            <a:xfrm>
              <a:off x="4464" y="3370"/>
              <a:ext cx="58" cy="80"/>
            </a:xfrm>
            <a:custGeom>
              <a:avLst/>
              <a:gdLst>
                <a:gd name="T0" fmla="*/ 2 w 24"/>
                <a:gd name="T1" fmla="*/ 0 h 33"/>
                <a:gd name="T2" fmla="*/ 23 w 24"/>
                <a:gd name="T3" fmla="*/ 15 h 33"/>
                <a:gd name="T4" fmla="*/ 23 w 24"/>
                <a:gd name="T5" fmla="*/ 17 h 33"/>
                <a:gd name="T6" fmla="*/ 2 w 24"/>
                <a:gd name="T7" fmla="*/ 33 h 33"/>
                <a:gd name="T8" fmla="*/ 0 w 24"/>
                <a:gd name="T9" fmla="*/ 32 h 33"/>
                <a:gd name="T10" fmla="*/ 0 w 24"/>
                <a:gd name="T11" fmla="*/ 2 h 33"/>
                <a:gd name="T12" fmla="*/ 2 w 24"/>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4" h="33">
                  <a:moveTo>
                    <a:pt x="2" y="0"/>
                  </a:moveTo>
                  <a:cubicBezTo>
                    <a:pt x="23" y="15"/>
                    <a:pt x="23" y="15"/>
                    <a:pt x="23" y="15"/>
                  </a:cubicBezTo>
                  <a:cubicBezTo>
                    <a:pt x="24" y="16"/>
                    <a:pt x="24" y="17"/>
                    <a:pt x="23" y="17"/>
                  </a:cubicBezTo>
                  <a:cubicBezTo>
                    <a:pt x="2" y="33"/>
                    <a:pt x="2" y="33"/>
                    <a:pt x="2" y="33"/>
                  </a:cubicBezTo>
                  <a:cubicBezTo>
                    <a:pt x="1" y="33"/>
                    <a:pt x="0" y="33"/>
                    <a:pt x="0" y="32"/>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4" name="Freeform 36">
              <a:extLst>
                <a:ext uri="{FF2B5EF4-FFF2-40B4-BE49-F238E27FC236}">
                  <a16:creationId xmlns:a16="http://schemas.microsoft.com/office/drawing/2014/main" id="{828227D1-065A-4B0E-9E29-E6EA809A38CB}"/>
                </a:ext>
              </a:extLst>
            </p:cNvPr>
            <p:cNvSpPr>
              <a:spLocks/>
            </p:cNvSpPr>
            <p:nvPr/>
          </p:nvSpPr>
          <p:spPr bwMode="auto">
            <a:xfrm>
              <a:off x="4092" y="3430"/>
              <a:ext cx="140" cy="248"/>
            </a:xfrm>
            <a:custGeom>
              <a:avLst/>
              <a:gdLst>
                <a:gd name="T0" fmla="*/ 0 w 58"/>
                <a:gd name="T1" fmla="*/ 2 h 103"/>
                <a:gd name="T2" fmla="*/ 0 w 58"/>
                <a:gd name="T3" fmla="*/ 101 h 103"/>
                <a:gd name="T4" fmla="*/ 2 w 58"/>
                <a:gd name="T5" fmla="*/ 102 h 103"/>
                <a:gd name="T6" fmla="*/ 58 w 58"/>
                <a:gd name="T7" fmla="*/ 44 h 103"/>
                <a:gd name="T8" fmla="*/ 57 w 58"/>
                <a:gd name="T9" fmla="*/ 42 h 103"/>
                <a:gd name="T10" fmla="*/ 2 w 58"/>
                <a:gd name="T11" fmla="*/ 1 h 103"/>
                <a:gd name="T12" fmla="*/ 0 w 58"/>
                <a:gd name="T13" fmla="*/ 2 h 103"/>
              </a:gdLst>
              <a:ahLst/>
              <a:cxnLst>
                <a:cxn ang="0">
                  <a:pos x="T0" y="T1"/>
                </a:cxn>
                <a:cxn ang="0">
                  <a:pos x="T2" y="T3"/>
                </a:cxn>
                <a:cxn ang="0">
                  <a:pos x="T4" y="T5"/>
                </a:cxn>
                <a:cxn ang="0">
                  <a:pos x="T6" y="T7"/>
                </a:cxn>
                <a:cxn ang="0">
                  <a:pos x="T8" y="T9"/>
                </a:cxn>
                <a:cxn ang="0">
                  <a:pos x="T10" y="T11"/>
                </a:cxn>
                <a:cxn ang="0">
                  <a:pos x="T12" y="T13"/>
                </a:cxn>
              </a:cxnLst>
              <a:rect l="0" t="0" r="r" b="b"/>
              <a:pathLst>
                <a:path w="58" h="103">
                  <a:moveTo>
                    <a:pt x="0" y="2"/>
                  </a:moveTo>
                  <a:cubicBezTo>
                    <a:pt x="0" y="101"/>
                    <a:pt x="0" y="101"/>
                    <a:pt x="0" y="101"/>
                  </a:cubicBezTo>
                  <a:cubicBezTo>
                    <a:pt x="0" y="102"/>
                    <a:pt x="1" y="103"/>
                    <a:pt x="2" y="102"/>
                  </a:cubicBezTo>
                  <a:cubicBezTo>
                    <a:pt x="58" y="44"/>
                    <a:pt x="58" y="44"/>
                    <a:pt x="58" y="44"/>
                  </a:cubicBezTo>
                  <a:cubicBezTo>
                    <a:pt x="58" y="43"/>
                    <a:pt x="58" y="42"/>
                    <a:pt x="57" y="42"/>
                  </a:cubicBez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5" name="Freeform 37">
              <a:extLst>
                <a:ext uri="{FF2B5EF4-FFF2-40B4-BE49-F238E27FC236}">
                  <a16:creationId xmlns:a16="http://schemas.microsoft.com/office/drawing/2014/main" id="{3BF31BE1-819F-45F5-B3A0-F336BEB3329C}"/>
                </a:ext>
              </a:extLst>
            </p:cNvPr>
            <p:cNvSpPr>
              <a:spLocks/>
            </p:cNvSpPr>
            <p:nvPr/>
          </p:nvSpPr>
          <p:spPr bwMode="auto">
            <a:xfrm>
              <a:off x="4383" y="3430"/>
              <a:ext cx="141" cy="248"/>
            </a:xfrm>
            <a:custGeom>
              <a:avLst/>
              <a:gdLst>
                <a:gd name="T0" fmla="*/ 59 w 59"/>
                <a:gd name="T1" fmla="*/ 2 h 103"/>
                <a:gd name="T2" fmla="*/ 59 w 59"/>
                <a:gd name="T3" fmla="*/ 101 h 103"/>
                <a:gd name="T4" fmla="*/ 56 w 59"/>
                <a:gd name="T5" fmla="*/ 102 h 103"/>
                <a:gd name="T6" fmla="*/ 1 w 59"/>
                <a:gd name="T7" fmla="*/ 44 h 103"/>
                <a:gd name="T8" fmla="*/ 1 w 59"/>
                <a:gd name="T9" fmla="*/ 42 h 103"/>
                <a:gd name="T10" fmla="*/ 56 w 59"/>
                <a:gd name="T11" fmla="*/ 1 h 103"/>
                <a:gd name="T12" fmla="*/ 59 w 59"/>
                <a:gd name="T13" fmla="*/ 2 h 103"/>
              </a:gdLst>
              <a:ahLst/>
              <a:cxnLst>
                <a:cxn ang="0">
                  <a:pos x="T0" y="T1"/>
                </a:cxn>
                <a:cxn ang="0">
                  <a:pos x="T2" y="T3"/>
                </a:cxn>
                <a:cxn ang="0">
                  <a:pos x="T4" y="T5"/>
                </a:cxn>
                <a:cxn ang="0">
                  <a:pos x="T6" y="T7"/>
                </a:cxn>
                <a:cxn ang="0">
                  <a:pos x="T8" y="T9"/>
                </a:cxn>
                <a:cxn ang="0">
                  <a:pos x="T10" y="T11"/>
                </a:cxn>
                <a:cxn ang="0">
                  <a:pos x="T12" y="T13"/>
                </a:cxn>
              </a:cxnLst>
              <a:rect l="0" t="0" r="r" b="b"/>
              <a:pathLst>
                <a:path w="59" h="103">
                  <a:moveTo>
                    <a:pt x="59" y="2"/>
                  </a:moveTo>
                  <a:cubicBezTo>
                    <a:pt x="59" y="101"/>
                    <a:pt x="59" y="101"/>
                    <a:pt x="59" y="101"/>
                  </a:cubicBezTo>
                  <a:cubicBezTo>
                    <a:pt x="59" y="102"/>
                    <a:pt x="57" y="103"/>
                    <a:pt x="56" y="102"/>
                  </a:cubicBezTo>
                  <a:cubicBezTo>
                    <a:pt x="1" y="44"/>
                    <a:pt x="1" y="44"/>
                    <a:pt x="1" y="44"/>
                  </a:cubicBezTo>
                  <a:cubicBezTo>
                    <a:pt x="0" y="43"/>
                    <a:pt x="0" y="42"/>
                    <a:pt x="1" y="42"/>
                  </a:cubicBezTo>
                  <a:cubicBezTo>
                    <a:pt x="56" y="1"/>
                    <a:pt x="56" y="1"/>
                    <a:pt x="56" y="1"/>
                  </a:cubicBezTo>
                  <a:cubicBezTo>
                    <a:pt x="57" y="0"/>
                    <a:pt x="59" y="1"/>
                    <a:pt x="5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6" name="Line 38">
              <a:extLst>
                <a:ext uri="{FF2B5EF4-FFF2-40B4-BE49-F238E27FC236}">
                  <a16:creationId xmlns:a16="http://schemas.microsoft.com/office/drawing/2014/main" id="{D19F1C5E-72E0-472A-BA5A-2BF7650FE11A}"/>
                </a:ext>
              </a:extLst>
            </p:cNvPr>
            <p:cNvSpPr>
              <a:spLocks noChangeShapeType="1"/>
            </p:cNvSpPr>
            <p:nvPr/>
          </p:nvSpPr>
          <p:spPr bwMode="auto">
            <a:xfrm>
              <a:off x="4112" y="368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7" name="Line 39">
              <a:extLst>
                <a:ext uri="{FF2B5EF4-FFF2-40B4-BE49-F238E27FC236}">
                  <a16:creationId xmlns:a16="http://schemas.microsoft.com/office/drawing/2014/main" id="{3CBCADC4-7FD9-4177-9260-65C9669740B6}"/>
                </a:ext>
              </a:extLst>
            </p:cNvPr>
            <p:cNvSpPr>
              <a:spLocks noChangeShapeType="1"/>
            </p:cNvSpPr>
            <p:nvPr/>
          </p:nvSpPr>
          <p:spPr bwMode="auto">
            <a:xfrm>
              <a:off x="4112" y="368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8" name="Freeform 40">
              <a:extLst>
                <a:ext uri="{FF2B5EF4-FFF2-40B4-BE49-F238E27FC236}">
                  <a16:creationId xmlns:a16="http://schemas.microsoft.com/office/drawing/2014/main" id="{CE9C2574-4B31-4B3B-936A-E9B1FE2CBA60}"/>
                </a:ext>
              </a:extLst>
            </p:cNvPr>
            <p:cNvSpPr>
              <a:spLocks/>
            </p:cNvSpPr>
            <p:nvPr/>
          </p:nvSpPr>
          <p:spPr bwMode="auto">
            <a:xfrm>
              <a:off x="4116" y="3481"/>
              <a:ext cx="380" cy="202"/>
            </a:xfrm>
            <a:custGeom>
              <a:avLst/>
              <a:gdLst>
                <a:gd name="T0" fmla="*/ 78 w 158"/>
                <a:gd name="T1" fmla="*/ 0 h 84"/>
                <a:gd name="T2" fmla="*/ 0 w 158"/>
                <a:gd name="T3" fmla="*/ 81 h 84"/>
                <a:gd name="T4" fmla="*/ 2 w 158"/>
                <a:gd name="T5" fmla="*/ 84 h 84"/>
                <a:gd name="T6" fmla="*/ 156 w 158"/>
                <a:gd name="T7" fmla="*/ 84 h 84"/>
                <a:gd name="T8" fmla="*/ 158 w 158"/>
                <a:gd name="T9" fmla="*/ 81 h 84"/>
                <a:gd name="T10" fmla="*/ 80 w 158"/>
                <a:gd name="T11" fmla="*/ 0 h 84"/>
                <a:gd name="T12" fmla="*/ 78 w 15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158" h="84">
                  <a:moveTo>
                    <a:pt x="78" y="0"/>
                  </a:moveTo>
                  <a:cubicBezTo>
                    <a:pt x="0" y="81"/>
                    <a:pt x="0" y="81"/>
                    <a:pt x="0" y="81"/>
                  </a:cubicBezTo>
                  <a:cubicBezTo>
                    <a:pt x="0" y="82"/>
                    <a:pt x="0" y="84"/>
                    <a:pt x="2" y="84"/>
                  </a:cubicBezTo>
                  <a:cubicBezTo>
                    <a:pt x="156" y="84"/>
                    <a:pt x="156" y="84"/>
                    <a:pt x="156" y="84"/>
                  </a:cubicBezTo>
                  <a:cubicBezTo>
                    <a:pt x="158" y="84"/>
                    <a:pt x="158" y="82"/>
                    <a:pt x="158" y="81"/>
                  </a:cubicBezTo>
                  <a:cubicBezTo>
                    <a:pt x="80" y="0"/>
                    <a:pt x="80" y="0"/>
                    <a:pt x="80" y="0"/>
                  </a:cubicBezTo>
                  <a:cubicBezTo>
                    <a:pt x="80" y="0"/>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89" name="Group 47">
            <a:extLst>
              <a:ext uri="{FF2B5EF4-FFF2-40B4-BE49-F238E27FC236}">
                <a16:creationId xmlns:a16="http://schemas.microsoft.com/office/drawing/2014/main" id="{D05D6C18-681B-4316-B843-AAEB25DF8ACF}"/>
              </a:ext>
            </a:extLst>
          </p:cNvPr>
          <p:cNvGrpSpPr>
            <a:grpSpLocks noChangeAspect="1"/>
          </p:cNvGrpSpPr>
          <p:nvPr/>
        </p:nvGrpSpPr>
        <p:grpSpPr bwMode="auto">
          <a:xfrm>
            <a:off x="10176297" y="1936609"/>
            <a:ext cx="713869" cy="622737"/>
            <a:chOff x="6040" y="3231"/>
            <a:chExt cx="470" cy="410"/>
          </a:xfrm>
          <a:solidFill>
            <a:schemeClr val="accent2"/>
          </a:solidFill>
        </p:grpSpPr>
        <p:sp>
          <p:nvSpPr>
            <p:cNvPr id="90" name="Rectangle 48">
              <a:extLst>
                <a:ext uri="{FF2B5EF4-FFF2-40B4-BE49-F238E27FC236}">
                  <a16:creationId xmlns:a16="http://schemas.microsoft.com/office/drawing/2014/main" id="{9D677A5C-A0EE-4C99-BD8C-CF4FD0691E43}"/>
                </a:ext>
              </a:extLst>
            </p:cNvPr>
            <p:cNvSpPr>
              <a:spLocks noChangeArrowheads="1"/>
            </p:cNvSpPr>
            <p:nvPr/>
          </p:nvSpPr>
          <p:spPr bwMode="auto">
            <a:xfrm>
              <a:off x="6040" y="3313"/>
              <a:ext cx="225" cy="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1" name="Rectangle 49">
              <a:extLst>
                <a:ext uri="{FF2B5EF4-FFF2-40B4-BE49-F238E27FC236}">
                  <a16:creationId xmlns:a16="http://schemas.microsoft.com/office/drawing/2014/main" id="{635E1F57-BA3B-4511-8577-917F8FD277D8}"/>
                </a:ext>
              </a:extLst>
            </p:cNvPr>
            <p:cNvSpPr>
              <a:spLocks noChangeArrowheads="1"/>
            </p:cNvSpPr>
            <p:nvPr/>
          </p:nvSpPr>
          <p:spPr bwMode="auto">
            <a:xfrm>
              <a:off x="6287" y="3313"/>
              <a:ext cx="223" cy="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2" name="Rectangle 50">
              <a:extLst>
                <a:ext uri="{FF2B5EF4-FFF2-40B4-BE49-F238E27FC236}">
                  <a16:creationId xmlns:a16="http://schemas.microsoft.com/office/drawing/2014/main" id="{7CD0EE4E-87F4-42BF-8656-EF5E2CBA0800}"/>
                </a:ext>
              </a:extLst>
            </p:cNvPr>
            <p:cNvSpPr>
              <a:spLocks noChangeArrowheads="1"/>
            </p:cNvSpPr>
            <p:nvPr/>
          </p:nvSpPr>
          <p:spPr bwMode="auto">
            <a:xfrm>
              <a:off x="6085" y="3424"/>
              <a:ext cx="180" cy="2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3" name="Rectangle 51">
              <a:extLst>
                <a:ext uri="{FF2B5EF4-FFF2-40B4-BE49-F238E27FC236}">
                  <a16:creationId xmlns:a16="http://schemas.microsoft.com/office/drawing/2014/main" id="{32FC9E13-229B-4F82-A7F4-4160C4C5DA94}"/>
                </a:ext>
              </a:extLst>
            </p:cNvPr>
            <p:cNvSpPr>
              <a:spLocks noChangeArrowheads="1"/>
            </p:cNvSpPr>
            <p:nvPr/>
          </p:nvSpPr>
          <p:spPr bwMode="auto">
            <a:xfrm>
              <a:off x="6287" y="3424"/>
              <a:ext cx="180" cy="2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4" name="Freeform 52">
              <a:extLst>
                <a:ext uri="{FF2B5EF4-FFF2-40B4-BE49-F238E27FC236}">
                  <a16:creationId xmlns:a16="http://schemas.microsoft.com/office/drawing/2014/main" id="{8FCE655E-A035-4FC1-AF36-DB0009798B03}"/>
                </a:ext>
              </a:extLst>
            </p:cNvPr>
            <p:cNvSpPr>
              <a:spLocks/>
            </p:cNvSpPr>
            <p:nvPr/>
          </p:nvSpPr>
          <p:spPr bwMode="auto">
            <a:xfrm>
              <a:off x="6282" y="3231"/>
              <a:ext cx="108" cy="63"/>
            </a:xfrm>
            <a:custGeom>
              <a:avLst/>
              <a:gdLst>
                <a:gd name="T0" fmla="*/ 25 w 45"/>
                <a:gd name="T1" fmla="*/ 0 h 26"/>
                <a:gd name="T2" fmla="*/ 0 w 45"/>
                <a:gd name="T3" fmla="*/ 26 h 26"/>
                <a:gd name="T4" fmla="*/ 45 w 45"/>
                <a:gd name="T5" fmla="*/ 26 h 26"/>
                <a:gd name="T6" fmla="*/ 25 w 45"/>
                <a:gd name="T7" fmla="*/ 0 h 26"/>
              </a:gdLst>
              <a:ahLst/>
              <a:cxnLst>
                <a:cxn ang="0">
                  <a:pos x="T0" y="T1"/>
                </a:cxn>
                <a:cxn ang="0">
                  <a:pos x="T2" y="T3"/>
                </a:cxn>
                <a:cxn ang="0">
                  <a:pos x="T4" y="T5"/>
                </a:cxn>
                <a:cxn ang="0">
                  <a:pos x="T6" y="T7"/>
                </a:cxn>
              </a:cxnLst>
              <a:rect l="0" t="0" r="r" b="b"/>
              <a:pathLst>
                <a:path w="45" h="26">
                  <a:moveTo>
                    <a:pt x="25" y="0"/>
                  </a:moveTo>
                  <a:cubicBezTo>
                    <a:pt x="11" y="0"/>
                    <a:pt x="0" y="26"/>
                    <a:pt x="0" y="26"/>
                  </a:cubicBezTo>
                  <a:cubicBezTo>
                    <a:pt x="45" y="26"/>
                    <a:pt x="45" y="26"/>
                    <a:pt x="45" y="26"/>
                  </a:cubicBezTo>
                  <a:cubicBezTo>
                    <a:pt x="45" y="12"/>
                    <a:pt x="38"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5" name="Freeform 53">
              <a:extLst>
                <a:ext uri="{FF2B5EF4-FFF2-40B4-BE49-F238E27FC236}">
                  <a16:creationId xmlns:a16="http://schemas.microsoft.com/office/drawing/2014/main" id="{E73CD1F3-A0DA-4939-A666-BEA9B03628A9}"/>
                </a:ext>
              </a:extLst>
            </p:cNvPr>
            <p:cNvSpPr>
              <a:spLocks/>
            </p:cNvSpPr>
            <p:nvPr/>
          </p:nvSpPr>
          <p:spPr bwMode="auto">
            <a:xfrm>
              <a:off x="6162" y="3231"/>
              <a:ext cx="108" cy="63"/>
            </a:xfrm>
            <a:custGeom>
              <a:avLst/>
              <a:gdLst>
                <a:gd name="T0" fmla="*/ 20 w 45"/>
                <a:gd name="T1" fmla="*/ 0 h 26"/>
                <a:gd name="T2" fmla="*/ 0 w 45"/>
                <a:gd name="T3" fmla="*/ 26 h 26"/>
                <a:gd name="T4" fmla="*/ 45 w 45"/>
                <a:gd name="T5" fmla="*/ 26 h 26"/>
                <a:gd name="T6" fmla="*/ 20 w 45"/>
                <a:gd name="T7" fmla="*/ 0 h 26"/>
              </a:gdLst>
              <a:ahLst/>
              <a:cxnLst>
                <a:cxn ang="0">
                  <a:pos x="T0" y="T1"/>
                </a:cxn>
                <a:cxn ang="0">
                  <a:pos x="T2" y="T3"/>
                </a:cxn>
                <a:cxn ang="0">
                  <a:pos x="T4" y="T5"/>
                </a:cxn>
                <a:cxn ang="0">
                  <a:pos x="T6" y="T7"/>
                </a:cxn>
              </a:cxnLst>
              <a:rect l="0" t="0" r="r" b="b"/>
              <a:pathLst>
                <a:path w="45" h="26">
                  <a:moveTo>
                    <a:pt x="20" y="0"/>
                  </a:moveTo>
                  <a:cubicBezTo>
                    <a:pt x="6" y="0"/>
                    <a:pt x="0" y="12"/>
                    <a:pt x="0" y="26"/>
                  </a:cubicBezTo>
                  <a:cubicBezTo>
                    <a:pt x="45" y="26"/>
                    <a:pt x="45" y="26"/>
                    <a:pt x="45" y="26"/>
                  </a:cubicBezTo>
                  <a:cubicBezTo>
                    <a:pt x="45" y="26"/>
                    <a:pt x="34"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96" name="Freeform 5">
            <a:extLst>
              <a:ext uri="{FF2B5EF4-FFF2-40B4-BE49-F238E27FC236}">
                <a16:creationId xmlns:a16="http://schemas.microsoft.com/office/drawing/2014/main" id="{705BD6CE-5E2D-44C1-937C-87FCB23B848E}"/>
              </a:ext>
            </a:extLst>
          </p:cNvPr>
          <p:cNvSpPr>
            <a:spLocks noEditPoints="1"/>
          </p:cNvSpPr>
          <p:nvPr/>
        </p:nvSpPr>
        <p:spPr bwMode="auto">
          <a:xfrm>
            <a:off x="1279262" y="4834682"/>
            <a:ext cx="698680" cy="700198"/>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22 w 192"/>
              <a:gd name="T11" fmla="*/ 133 h 192"/>
              <a:gd name="T12" fmla="*/ 101 w 192"/>
              <a:gd name="T13" fmla="*/ 142 h 192"/>
              <a:gd name="T14" fmla="*/ 101 w 192"/>
              <a:gd name="T15" fmla="*/ 156 h 192"/>
              <a:gd name="T16" fmla="*/ 96 w 192"/>
              <a:gd name="T17" fmla="*/ 156 h 192"/>
              <a:gd name="T18" fmla="*/ 90 w 192"/>
              <a:gd name="T19" fmla="*/ 156 h 192"/>
              <a:gd name="T20" fmla="*/ 90 w 192"/>
              <a:gd name="T21" fmla="*/ 143 h 192"/>
              <a:gd name="T22" fmla="*/ 62 w 192"/>
              <a:gd name="T23" fmla="*/ 117 h 192"/>
              <a:gd name="T24" fmla="*/ 80 w 192"/>
              <a:gd name="T25" fmla="*/ 112 h 192"/>
              <a:gd name="T26" fmla="*/ 96 w 192"/>
              <a:gd name="T27" fmla="*/ 127 h 192"/>
              <a:gd name="T28" fmla="*/ 96 w 192"/>
              <a:gd name="T29" fmla="*/ 127 h 192"/>
              <a:gd name="T30" fmla="*/ 106 w 192"/>
              <a:gd name="T31" fmla="*/ 124 h 192"/>
              <a:gd name="T32" fmla="*/ 109 w 192"/>
              <a:gd name="T33" fmla="*/ 116 h 192"/>
              <a:gd name="T34" fmla="*/ 106 w 192"/>
              <a:gd name="T35" fmla="*/ 109 h 192"/>
              <a:gd name="T36" fmla="*/ 96 w 192"/>
              <a:gd name="T37" fmla="*/ 104 h 192"/>
              <a:gd name="T38" fmla="*/ 92 w 192"/>
              <a:gd name="T39" fmla="*/ 103 h 192"/>
              <a:gd name="T40" fmla="*/ 77 w 192"/>
              <a:gd name="T41" fmla="*/ 96 h 192"/>
              <a:gd name="T42" fmla="*/ 69 w 192"/>
              <a:gd name="T43" fmla="*/ 88 h 192"/>
              <a:gd name="T44" fmla="*/ 66 w 192"/>
              <a:gd name="T45" fmla="*/ 74 h 192"/>
              <a:gd name="T46" fmla="*/ 72 w 192"/>
              <a:gd name="T47" fmla="*/ 56 h 192"/>
              <a:gd name="T48" fmla="*/ 90 w 192"/>
              <a:gd name="T49" fmla="*/ 47 h 192"/>
              <a:gd name="T50" fmla="*/ 90 w 192"/>
              <a:gd name="T51" fmla="*/ 36 h 192"/>
              <a:gd name="T52" fmla="*/ 96 w 192"/>
              <a:gd name="T53" fmla="*/ 36 h 192"/>
              <a:gd name="T54" fmla="*/ 101 w 192"/>
              <a:gd name="T55" fmla="*/ 36 h 192"/>
              <a:gd name="T56" fmla="*/ 101 w 192"/>
              <a:gd name="T57" fmla="*/ 47 h 192"/>
              <a:gd name="T58" fmla="*/ 126 w 192"/>
              <a:gd name="T59" fmla="*/ 68 h 192"/>
              <a:gd name="T60" fmla="*/ 110 w 192"/>
              <a:gd name="T61" fmla="*/ 75 h 192"/>
              <a:gd name="T62" fmla="*/ 96 w 192"/>
              <a:gd name="T63" fmla="*/ 61 h 192"/>
              <a:gd name="T64" fmla="*/ 96 w 192"/>
              <a:gd name="T65" fmla="*/ 61 h 192"/>
              <a:gd name="T66" fmla="*/ 88 w 192"/>
              <a:gd name="T67" fmla="*/ 64 h 192"/>
              <a:gd name="T68" fmla="*/ 86 w 192"/>
              <a:gd name="T69" fmla="*/ 71 h 192"/>
              <a:gd name="T70" fmla="*/ 88 w 192"/>
              <a:gd name="T71" fmla="*/ 78 h 192"/>
              <a:gd name="T72" fmla="*/ 96 w 192"/>
              <a:gd name="T73" fmla="*/ 82 h 192"/>
              <a:gd name="T74" fmla="*/ 100 w 192"/>
              <a:gd name="T75" fmla="*/ 84 h 192"/>
              <a:gd name="T76" fmla="*/ 116 w 192"/>
              <a:gd name="T77" fmla="*/ 91 h 192"/>
              <a:gd name="T78" fmla="*/ 125 w 192"/>
              <a:gd name="T79" fmla="*/ 100 h 192"/>
              <a:gd name="T80" fmla="*/ 129 w 192"/>
              <a:gd name="T81" fmla="*/ 113 h 192"/>
              <a:gd name="T82" fmla="*/ 122 w 192"/>
              <a:gd name="T83"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22" y="133"/>
                </a:moveTo>
                <a:cubicBezTo>
                  <a:pt x="117" y="138"/>
                  <a:pt x="110" y="142"/>
                  <a:pt x="101" y="142"/>
                </a:cubicBezTo>
                <a:cubicBezTo>
                  <a:pt x="101" y="156"/>
                  <a:pt x="101" y="156"/>
                  <a:pt x="101" y="156"/>
                </a:cubicBezTo>
                <a:cubicBezTo>
                  <a:pt x="96" y="156"/>
                  <a:pt x="96" y="156"/>
                  <a:pt x="96" y="156"/>
                </a:cubicBezTo>
                <a:cubicBezTo>
                  <a:pt x="90" y="156"/>
                  <a:pt x="90" y="156"/>
                  <a:pt x="90" y="156"/>
                </a:cubicBezTo>
                <a:cubicBezTo>
                  <a:pt x="90" y="143"/>
                  <a:pt x="90" y="143"/>
                  <a:pt x="90" y="143"/>
                </a:cubicBezTo>
                <a:cubicBezTo>
                  <a:pt x="75" y="141"/>
                  <a:pt x="66" y="132"/>
                  <a:pt x="62" y="117"/>
                </a:cubicBezTo>
                <a:cubicBezTo>
                  <a:pt x="80" y="112"/>
                  <a:pt x="80" y="112"/>
                  <a:pt x="80" y="112"/>
                </a:cubicBezTo>
                <a:cubicBezTo>
                  <a:pt x="82" y="122"/>
                  <a:pt x="87" y="127"/>
                  <a:pt x="96" y="127"/>
                </a:cubicBezTo>
                <a:cubicBezTo>
                  <a:pt x="96" y="127"/>
                  <a:pt x="96" y="127"/>
                  <a:pt x="96" y="127"/>
                </a:cubicBezTo>
                <a:cubicBezTo>
                  <a:pt x="100" y="127"/>
                  <a:pt x="104" y="126"/>
                  <a:pt x="106" y="124"/>
                </a:cubicBezTo>
                <a:cubicBezTo>
                  <a:pt x="108" y="122"/>
                  <a:pt x="109" y="119"/>
                  <a:pt x="109" y="116"/>
                </a:cubicBezTo>
                <a:cubicBezTo>
                  <a:pt x="109" y="113"/>
                  <a:pt x="108" y="111"/>
                  <a:pt x="106" y="109"/>
                </a:cubicBezTo>
                <a:cubicBezTo>
                  <a:pt x="104" y="108"/>
                  <a:pt x="101" y="106"/>
                  <a:pt x="96" y="104"/>
                </a:cubicBezTo>
                <a:cubicBezTo>
                  <a:pt x="95" y="104"/>
                  <a:pt x="93" y="103"/>
                  <a:pt x="92" y="103"/>
                </a:cubicBezTo>
                <a:cubicBezTo>
                  <a:pt x="86" y="101"/>
                  <a:pt x="81" y="99"/>
                  <a:pt x="77" y="96"/>
                </a:cubicBezTo>
                <a:cubicBezTo>
                  <a:pt x="74" y="94"/>
                  <a:pt x="71" y="91"/>
                  <a:pt x="69" y="88"/>
                </a:cubicBezTo>
                <a:cubicBezTo>
                  <a:pt x="67" y="84"/>
                  <a:pt x="66" y="79"/>
                  <a:pt x="66" y="74"/>
                </a:cubicBezTo>
                <a:cubicBezTo>
                  <a:pt x="66" y="68"/>
                  <a:pt x="68" y="62"/>
                  <a:pt x="72" y="56"/>
                </a:cubicBezTo>
                <a:cubicBezTo>
                  <a:pt x="75" y="51"/>
                  <a:pt x="82" y="48"/>
                  <a:pt x="90" y="47"/>
                </a:cubicBezTo>
                <a:cubicBezTo>
                  <a:pt x="90" y="36"/>
                  <a:pt x="90" y="36"/>
                  <a:pt x="90" y="36"/>
                </a:cubicBezTo>
                <a:cubicBezTo>
                  <a:pt x="96" y="36"/>
                  <a:pt x="96" y="36"/>
                  <a:pt x="96" y="36"/>
                </a:cubicBezTo>
                <a:cubicBezTo>
                  <a:pt x="101" y="36"/>
                  <a:pt x="101" y="36"/>
                  <a:pt x="101" y="36"/>
                </a:cubicBezTo>
                <a:cubicBezTo>
                  <a:pt x="101" y="47"/>
                  <a:pt x="101" y="47"/>
                  <a:pt x="101" y="47"/>
                </a:cubicBezTo>
                <a:cubicBezTo>
                  <a:pt x="114" y="48"/>
                  <a:pt x="122" y="55"/>
                  <a:pt x="126" y="68"/>
                </a:cubicBezTo>
                <a:cubicBezTo>
                  <a:pt x="110" y="75"/>
                  <a:pt x="110" y="75"/>
                  <a:pt x="110" y="75"/>
                </a:cubicBezTo>
                <a:cubicBezTo>
                  <a:pt x="107" y="66"/>
                  <a:pt x="103" y="61"/>
                  <a:pt x="96" y="61"/>
                </a:cubicBezTo>
                <a:cubicBezTo>
                  <a:pt x="96" y="61"/>
                  <a:pt x="96" y="61"/>
                  <a:pt x="96" y="61"/>
                </a:cubicBezTo>
                <a:cubicBezTo>
                  <a:pt x="93" y="61"/>
                  <a:pt x="90" y="62"/>
                  <a:pt x="88" y="64"/>
                </a:cubicBezTo>
                <a:cubicBezTo>
                  <a:pt x="87" y="66"/>
                  <a:pt x="86" y="69"/>
                  <a:pt x="86" y="71"/>
                </a:cubicBezTo>
                <a:cubicBezTo>
                  <a:pt x="86" y="74"/>
                  <a:pt x="87" y="76"/>
                  <a:pt x="88" y="78"/>
                </a:cubicBezTo>
                <a:cubicBezTo>
                  <a:pt x="90" y="79"/>
                  <a:pt x="92" y="80"/>
                  <a:pt x="96" y="82"/>
                </a:cubicBezTo>
                <a:cubicBezTo>
                  <a:pt x="97" y="82"/>
                  <a:pt x="99" y="83"/>
                  <a:pt x="100" y="84"/>
                </a:cubicBezTo>
                <a:cubicBezTo>
                  <a:pt x="107" y="86"/>
                  <a:pt x="112" y="88"/>
                  <a:pt x="116" y="91"/>
                </a:cubicBezTo>
                <a:cubicBezTo>
                  <a:pt x="120" y="93"/>
                  <a:pt x="123" y="96"/>
                  <a:pt x="125" y="100"/>
                </a:cubicBezTo>
                <a:cubicBezTo>
                  <a:pt x="128" y="104"/>
                  <a:pt x="129" y="108"/>
                  <a:pt x="129" y="113"/>
                </a:cubicBezTo>
                <a:cubicBezTo>
                  <a:pt x="129" y="121"/>
                  <a:pt x="127" y="128"/>
                  <a:pt x="122" y="13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7" name="TextBox 66">
            <a:extLst>
              <a:ext uri="{FF2B5EF4-FFF2-40B4-BE49-F238E27FC236}">
                <a16:creationId xmlns:a16="http://schemas.microsoft.com/office/drawing/2014/main" id="{C703AAC4-0C50-45FA-9693-FF9179F7314A}"/>
              </a:ext>
            </a:extLst>
          </p:cNvPr>
          <p:cNvSpPr txBox="1"/>
          <p:nvPr/>
        </p:nvSpPr>
        <p:spPr>
          <a:xfrm>
            <a:off x="7489067" y="5271023"/>
            <a:ext cx="2561164" cy="1104533"/>
          </a:xfrm>
          <a:prstGeom prst="rect">
            <a:avLst/>
          </a:prstGeom>
          <a:noFill/>
        </p:spPr>
        <p:txBody>
          <a:bodyPr wrap="square" rtlCol="0">
            <a:spAutoFit/>
          </a:bodyPr>
          <a:lstStyle/>
          <a:p>
            <a:pPr algn="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实验平台上进行国产硬件适配（</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RISC-V</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），尝试实现</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linux</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syscall</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或使用用户态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Linux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内核兼容</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Linux</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生态。</a:t>
            </a:r>
          </a:p>
        </p:txBody>
      </p:sp>
      <p:sp>
        <p:nvSpPr>
          <p:cNvPr id="98" name="TextBox 67">
            <a:extLst>
              <a:ext uri="{FF2B5EF4-FFF2-40B4-BE49-F238E27FC236}">
                <a16:creationId xmlns:a16="http://schemas.microsoft.com/office/drawing/2014/main" id="{9919E7FC-18DA-48AD-BA1A-CD2BFC2641E3}"/>
              </a:ext>
            </a:extLst>
          </p:cNvPr>
          <p:cNvSpPr txBox="1"/>
          <p:nvPr/>
        </p:nvSpPr>
        <p:spPr>
          <a:xfrm>
            <a:off x="2183465" y="2608341"/>
            <a:ext cx="1898229" cy="1880130"/>
          </a:xfrm>
          <a:prstGeom prst="rect">
            <a:avLst/>
          </a:prstGeom>
          <a:noFill/>
        </p:spPr>
        <p:txBody>
          <a:bodyPr wrap="square" rtlCol="0">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借鉴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等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实现的操作系统内核设计思想，结合内存隔离与安全分区技术，提升多进程、多租户环境下的内存访问安全性。</a:t>
            </a:r>
          </a:p>
        </p:txBody>
      </p:sp>
      <p:sp>
        <p:nvSpPr>
          <p:cNvPr id="99" name="TextBox 68">
            <a:extLst>
              <a:ext uri="{FF2B5EF4-FFF2-40B4-BE49-F238E27FC236}">
                <a16:creationId xmlns:a16="http://schemas.microsoft.com/office/drawing/2014/main" id="{FE0EFC3F-6994-4FF5-A42B-4A7422BDD8B7}"/>
              </a:ext>
            </a:extLst>
          </p:cNvPr>
          <p:cNvSpPr txBox="1"/>
          <p:nvPr/>
        </p:nvSpPr>
        <p:spPr>
          <a:xfrm>
            <a:off x="2183465" y="5271023"/>
            <a:ext cx="2561164" cy="1363065"/>
          </a:xfrm>
          <a:prstGeom prst="rect">
            <a:avLst/>
          </a:prstGeom>
          <a:noFill/>
        </p:spPr>
        <p:txBody>
          <a:bodyPr wrap="square" rtlCol="0">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对在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文件系统中实现的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机制进行功能验证与性能测试，关键指标，分析安全性，为后续安全机制的优化提供参考数据。</a:t>
            </a:r>
          </a:p>
        </p:txBody>
      </p:sp>
      <p:sp>
        <p:nvSpPr>
          <p:cNvPr id="100" name="TextBox 69">
            <a:extLst>
              <a:ext uri="{FF2B5EF4-FFF2-40B4-BE49-F238E27FC236}">
                <a16:creationId xmlns:a16="http://schemas.microsoft.com/office/drawing/2014/main" id="{A97FF346-8AB9-49C4-BF22-64D2CB3376F3}"/>
              </a:ext>
            </a:extLst>
          </p:cNvPr>
          <p:cNvSpPr txBox="1"/>
          <p:nvPr/>
        </p:nvSpPr>
        <p:spPr>
          <a:xfrm>
            <a:off x="8113505" y="2438619"/>
            <a:ext cx="1936725" cy="1363065"/>
          </a:xfrm>
          <a:prstGeom prst="rect">
            <a:avLst/>
          </a:prstGeom>
          <a:noFill/>
        </p:spPr>
        <p:txBody>
          <a:bodyPr wrap="square" rtlCol="0">
            <a:spAutoFit/>
          </a:bodyPr>
          <a:lstStyle/>
          <a:p>
            <a:pPr algn="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尝试将传统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DAC</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与基于能力（</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Capability-Based</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）的访问控制模型进行融合。</a:t>
            </a:r>
          </a:p>
        </p:txBody>
      </p:sp>
      <p:sp>
        <p:nvSpPr>
          <p:cNvPr id="101" name="TextBox 70">
            <a:extLst>
              <a:ext uri="{FF2B5EF4-FFF2-40B4-BE49-F238E27FC236}">
                <a16:creationId xmlns:a16="http://schemas.microsoft.com/office/drawing/2014/main" id="{53B9E3C9-F9FA-4B51-8174-CA55BC64D8E4}"/>
              </a:ext>
            </a:extLst>
          </p:cNvPr>
          <p:cNvSpPr txBox="1"/>
          <p:nvPr/>
        </p:nvSpPr>
        <p:spPr>
          <a:xfrm>
            <a:off x="2183465" y="2006612"/>
            <a:ext cx="2262158" cy="396583"/>
          </a:xfrm>
          <a:prstGeom prst="rect">
            <a:avLst/>
          </a:prstGeom>
          <a:noFill/>
        </p:spPr>
        <p:txBody>
          <a:bodyPr wrap="none" rtlCol="0">
            <a:spAutoFit/>
          </a:bodyPr>
          <a:lstStyle/>
          <a:p>
            <a:pP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内存安全机制的革新</a:t>
            </a:r>
          </a:p>
        </p:txBody>
      </p:sp>
      <p:sp>
        <p:nvSpPr>
          <p:cNvPr id="102" name="TextBox 71">
            <a:extLst>
              <a:ext uri="{FF2B5EF4-FFF2-40B4-BE49-F238E27FC236}">
                <a16:creationId xmlns:a16="http://schemas.microsoft.com/office/drawing/2014/main" id="{2948AF29-7973-4696-82B3-7991B9673329}"/>
              </a:ext>
            </a:extLst>
          </p:cNvPr>
          <p:cNvSpPr txBox="1"/>
          <p:nvPr/>
        </p:nvSpPr>
        <p:spPr>
          <a:xfrm>
            <a:off x="2183465" y="4682504"/>
            <a:ext cx="2262158" cy="396583"/>
          </a:xfrm>
          <a:prstGeom prst="rect">
            <a:avLst/>
          </a:prstGeom>
          <a:noFill/>
        </p:spPr>
        <p:txBody>
          <a:bodyPr wrap="none" rtlCol="0">
            <a:spAutoFit/>
          </a:bodyPr>
          <a:lstStyle/>
          <a:p>
            <a:pP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安全机制测试与评估</a:t>
            </a:r>
          </a:p>
        </p:txBody>
      </p:sp>
      <p:sp>
        <p:nvSpPr>
          <p:cNvPr id="103" name="TextBox 72">
            <a:extLst>
              <a:ext uri="{FF2B5EF4-FFF2-40B4-BE49-F238E27FC236}">
                <a16:creationId xmlns:a16="http://schemas.microsoft.com/office/drawing/2014/main" id="{8C8E3623-A7CA-49A6-B390-9F2654DCF548}"/>
              </a:ext>
            </a:extLst>
          </p:cNvPr>
          <p:cNvSpPr txBox="1"/>
          <p:nvPr/>
        </p:nvSpPr>
        <p:spPr>
          <a:xfrm>
            <a:off x="7557240" y="1878673"/>
            <a:ext cx="2492990" cy="396583"/>
          </a:xfrm>
          <a:prstGeom prst="rect">
            <a:avLst/>
          </a:prstGeom>
          <a:noFill/>
        </p:spPr>
        <p:txBody>
          <a:bodyPr wrap="none" rtlCol="0">
            <a:spAutoFit/>
          </a:bodyPr>
          <a:lstStyle/>
          <a:p>
            <a:pPr algn="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访问控制框架融合创新</a:t>
            </a:r>
          </a:p>
        </p:txBody>
      </p:sp>
      <p:sp>
        <p:nvSpPr>
          <p:cNvPr id="104" name="TextBox 73">
            <a:extLst>
              <a:ext uri="{FF2B5EF4-FFF2-40B4-BE49-F238E27FC236}">
                <a16:creationId xmlns:a16="http://schemas.microsoft.com/office/drawing/2014/main" id="{6731B699-280F-45D7-BD3B-3C6EA0056E5E}"/>
              </a:ext>
            </a:extLst>
          </p:cNvPr>
          <p:cNvSpPr txBox="1"/>
          <p:nvPr/>
        </p:nvSpPr>
        <p:spPr>
          <a:xfrm>
            <a:off x="7557240" y="4688943"/>
            <a:ext cx="2492990" cy="396583"/>
          </a:xfrm>
          <a:prstGeom prst="rect">
            <a:avLst/>
          </a:prstGeom>
          <a:noFill/>
        </p:spPr>
        <p:txBody>
          <a:bodyPr wrap="none" rtlCol="0">
            <a:spAutoFit/>
          </a:bodyPr>
          <a:lstStyle/>
          <a:p>
            <a:pPr algn="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国产化生态兼容与落地</a:t>
            </a:r>
          </a:p>
        </p:txBody>
      </p:sp>
      <p:grpSp>
        <p:nvGrpSpPr>
          <p:cNvPr id="105" name="Group 74">
            <a:extLst>
              <a:ext uri="{FF2B5EF4-FFF2-40B4-BE49-F238E27FC236}">
                <a16:creationId xmlns:a16="http://schemas.microsoft.com/office/drawing/2014/main" id="{98C69D43-6B0A-4505-A2E0-3348AA7F03F1}"/>
              </a:ext>
            </a:extLst>
          </p:cNvPr>
          <p:cNvGrpSpPr/>
          <p:nvPr/>
        </p:nvGrpSpPr>
        <p:grpSpPr>
          <a:xfrm>
            <a:off x="4696329" y="4517204"/>
            <a:ext cx="476765" cy="475665"/>
            <a:chOff x="6294438" y="-201613"/>
            <a:chExt cx="687387" cy="685801"/>
          </a:xfrm>
          <a:solidFill>
            <a:schemeClr val="bg1"/>
          </a:solidFill>
        </p:grpSpPr>
        <p:sp>
          <p:nvSpPr>
            <p:cNvPr id="106" name="Freeform 10">
              <a:extLst>
                <a:ext uri="{FF2B5EF4-FFF2-40B4-BE49-F238E27FC236}">
                  <a16:creationId xmlns:a16="http://schemas.microsoft.com/office/drawing/2014/main" id="{B7531053-AFC0-4D8A-9763-75E7885BDC99}"/>
                </a:ext>
              </a:extLst>
            </p:cNvPr>
            <p:cNvSpPr>
              <a:spLocks noEditPoints="1"/>
            </p:cNvSpPr>
            <p:nvPr/>
          </p:nvSpPr>
          <p:spPr bwMode="auto">
            <a:xfrm>
              <a:off x="6294438" y="-201613"/>
              <a:ext cx="687387" cy="685801"/>
            </a:xfrm>
            <a:custGeom>
              <a:avLst/>
              <a:gdLst>
                <a:gd name="T0" fmla="*/ 163 w 180"/>
                <a:gd name="T1" fmla="*/ 0 h 180"/>
                <a:gd name="T2" fmla="*/ 39 w 180"/>
                <a:gd name="T3" fmla="*/ 0 h 180"/>
                <a:gd name="T4" fmla="*/ 23 w 180"/>
                <a:gd name="T5" fmla="*/ 17 h 180"/>
                <a:gd name="T6" fmla="*/ 23 w 180"/>
                <a:gd name="T7" fmla="*/ 28 h 180"/>
                <a:gd name="T8" fmla="*/ 17 w 180"/>
                <a:gd name="T9" fmla="*/ 28 h 180"/>
                <a:gd name="T10" fmla="*/ 0 w 180"/>
                <a:gd name="T11" fmla="*/ 45 h 180"/>
                <a:gd name="T12" fmla="*/ 0 w 180"/>
                <a:gd name="T13" fmla="*/ 158 h 180"/>
                <a:gd name="T14" fmla="*/ 23 w 180"/>
                <a:gd name="T15" fmla="*/ 180 h 180"/>
                <a:gd name="T16" fmla="*/ 158 w 180"/>
                <a:gd name="T17" fmla="*/ 180 h 180"/>
                <a:gd name="T18" fmla="*/ 180 w 180"/>
                <a:gd name="T19" fmla="*/ 158 h 180"/>
                <a:gd name="T20" fmla="*/ 180 w 180"/>
                <a:gd name="T21" fmla="*/ 17 h 180"/>
                <a:gd name="T22" fmla="*/ 163 w 180"/>
                <a:gd name="T23" fmla="*/ 0 h 180"/>
                <a:gd name="T24" fmla="*/ 169 w 180"/>
                <a:gd name="T25" fmla="*/ 158 h 180"/>
                <a:gd name="T26" fmla="*/ 158 w 180"/>
                <a:gd name="T27" fmla="*/ 169 h 180"/>
                <a:gd name="T28" fmla="*/ 23 w 180"/>
                <a:gd name="T29" fmla="*/ 169 h 180"/>
                <a:gd name="T30" fmla="*/ 11 w 180"/>
                <a:gd name="T31" fmla="*/ 158 h 180"/>
                <a:gd name="T32" fmla="*/ 11 w 180"/>
                <a:gd name="T33" fmla="*/ 45 h 180"/>
                <a:gd name="T34" fmla="*/ 17 w 180"/>
                <a:gd name="T35" fmla="*/ 39 h 180"/>
                <a:gd name="T36" fmla="*/ 23 w 180"/>
                <a:gd name="T37" fmla="*/ 39 h 180"/>
                <a:gd name="T38" fmla="*/ 23 w 180"/>
                <a:gd name="T39" fmla="*/ 152 h 180"/>
                <a:gd name="T40" fmla="*/ 28 w 180"/>
                <a:gd name="T41" fmla="*/ 158 h 180"/>
                <a:gd name="T42" fmla="*/ 34 w 180"/>
                <a:gd name="T43" fmla="*/ 152 h 180"/>
                <a:gd name="T44" fmla="*/ 34 w 180"/>
                <a:gd name="T45" fmla="*/ 17 h 180"/>
                <a:gd name="T46" fmla="*/ 39 w 180"/>
                <a:gd name="T47" fmla="*/ 11 h 180"/>
                <a:gd name="T48" fmla="*/ 163 w 180"/>
                <a:gd name="T49" fmla="*/ 11 h 180"/>
                <a:gd name="T50" fmla="*/ 169 w 180"/>
                <a:gd name="T51" fmla="*/ 17 h 180"/>
                <a:gd name="T52" fmla="*/ 169 w 180"/>
                <a:gd name="T53"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80">
                  <a:moveTo>
                    <a:pt x="163" y="0"/>
                  </a:moveTo>
                  <a:cubicBezTo>
                    <a:pt x="39" y="0"/>
                    <a:pt x="39" y="0"/>
                    <a:pt x="39" y="0"/>
                  </a:cubicBezTo>
                  <a:cubicBezTo>
                    <a:pt x="30" y="0"/>
                    <a:pt x="23" y="8"/>
                    <a:pt x="23" y="17"/>
                  </a:cubicBezTo>
                  <a:cubicBezTo>
                    <a:pt x="23" y="28"/>
                    <a:pt x="23" y="28"/>
                    <a:pt x="23" y="28"/>
                  </a:cubicBezTo>
                  <a:cubicBezTo>
                    <a:pt x="17" y="28"/>
                    <a:pt x="17" y="28"/>
                    <a:pt x="17" y="28"/>
                  </a:cubicBezTo>
                  <a:cubicBezTo>
                    <a:pt x="8" y="28"/>
                    <a:pt x="0" y="36"/>
                    <a:pt x="0" y="45"/>
                  </a:cubicBezTo>
                  <a:cubicBezTo>
                    <a:pt x="0" y="158"/>
                    <a:pt x="0" y="158"/>
                    <a:pt x="0" y="158"/>
                  </a:cubicBezTo>
                  <a:cubicBezTo>
                    <a:pt x="0" y="170"/>
                    <a:pt x="10" y="180"/>
                    <a:pt x="23" y="180"/>
                  </a:cubicBezTo>
                  <a:cubicBezTo>
                    <a:pt x="158" y="180"/>
                    <a:pt x="158" y="180"/>
                    <a:pt x="158" y="180"/>
                  </a:cubicBezTo>
                  <a:cubicBezTo>
                    <a:pt x="170" y="180"/>
                    <a:pt x="180" y="170"/>
                    <a:pt x="180" y="158"/>
                  </a:cubicBezTo>
                  <a:cubicBezTo>
                    <a:pt x="180" y="17"/>
                    <a:pt x="180" y="17"/>
                    <a:pt x="180" y="17"/>
                  </a:cubicBezTo>
                  <a:cubicBezTo>
                    <a:pt x="180" y="8"/>
                    <a:pt x="172" y="0"/>
                    <a:pt x="163" y="0"/>
                  </a:cubicBezTo>
                  <a:close/>
                  <a:moveTo>
                    <a:pt x="169" y="158"/>
                  </a:moveTo>
                  <a:cubicBezTo>
                    <a:pt x="169" y="164"/>
                    <a:pt x="164" y="169"/>
                    <a:pt x="158" y="169"/>
                  </a:cubicBezTo>
                  <a:cubicBezTo>
                    <a:pt x="23" y="169"/>
                    <a:pt x="23" y="169"/>
                    <a:pt x="23" y="169"/>
                  </a:cubicBezTo>
                  <a:cubicBezTo>
                    <a:pt x="16" y="169"/>
                    <a:pt x="11" y="164"/>
                    <a:pt x="11" y="158"/>
                  </a:cubicBezTo>
                  <a:cubicBezTo>
                    <a:pt x="11" y="45"/>
                    <a:pt x="11" y="45"/>
                    <a:pt x="11" y="45"/>
                  </a:cubicBezTo>
                  <a:cubicBezTo>
                    <a:pt x="11" y="42"/>
                    <a:pt x="14" y="39"/>
                    <a:pt x="17" y="39"/>
                  </a:cubicBezTo>
                  <a:cubicBezTo>
                    <a:pt x="23" y="39"/>
                    <a:pt x="23" y="39"/>
                    <a:pt x="23" y="39"/>
                  </a:cubicBezTo>
                  <a:cubicBezTo>
                    <a:pt x="23" y="152"/>
                    <a:pt x="23" y="152"/>
                    <a:pt x="23" y="152"/>
                  </a:cubicBezTo>
                  <a:cubicBezTo>
                    <a:pt x="23" y="155"/>
                    <a:pt x="25" y="158"/>
                    <a:pt x="28" y="158"/>
                  </a:cubicBezTo>
                  <a:cubicBezTo>
                    <a:pt x="31" y="158"/>
                    <a:pt x="34" y="155"/>
                    <a:pt x="34" y="152"/>
                  </a:cubicBezTo>
                  <a:cubicBezTo>
                    <a:pt x="34" y="17"/>
                    <a:pt x="34" y="17"/>
                    <a:pt x="34" y="17"/>
                  </a:cubicBezTo>
                  <a:cubicBezTo>
                    <a:pt x="34" y="14"/>
                    <a:pt x="36" y="11"/>
                    <a:pt x="39" y="11"/>
                  </a:cubicBezTo>
                  <a:cubicBezTo>
                    <a:pt x="163" y="11"/>
                    <a:pt x="163" y="11"/>
                    <a:pt x="163" y="11"/>
                  </a:cubicBezTo>
                  <a:cubicBezTo>
                    <a:pt x="166" y="11"/>
                    <a:pt x="169" y="14"/>
                    <a:pt x="169" y="17"/>
                  </a:cubicBezTo>
                  <a:lnTo>
                    <a:pt x="169" y="15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7" name="Freeform 11">
              <a:extLst>
                <a:ext uri="{FF2B5EF4-FFF2-40B4-BE49-F238E27FC236}">
                  <a16:creationId xmlns:a16="http://schemas.microsoft.com/office/drawing/2014/main" id="{E9885E3E-D7D9-40EE-82DD-4D0AF6841369}"/>
                </a:ext>
              </a:extLst>
            </p:cNvPr>
            <p:cNvSpPr>
              <a:spLocks/>
            </p:cNvSpPr>
            <p:nvPr/>
          </p:nvSpPr>
          <p:spPr bwMode="auto">
            <a:xfrm>
              <a:off x="6702425" y="58737"/>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8" name="Freeform 12">
              <a:extLst>
                <a:ext uri="{FF2B5EF4-FFF2-40B4-BE49-F238E27FC236}">
                  <a16:creationId xmlns:a16="http://schemas.microsoft.com/office/drawing/2014/main" id="{A97893EB-D893-40D5-AD6D-43BFB912ABF0}"/>
                </a:ext>
              </a:extLst>
            </p:cNvPr>
            <p:cNvSpPr>
              <a:spLocks/>
            </p:cNvSpPr>
            <p:nvPr/>
          </p:nvSpPr>
          <p:spPr bwMode="auto">
            <a:xfrm>
              <a:off x="6702425" y="-6350"/>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9" name="Freeform 13">
              <a:extLst>
                <a:ext uri="{FF2B5EF4-FFF2-40B4-BE49-F238E27FC236}">
                  <a16:creationId xmlns:a16="http://schemas.microsoft.com/office/drawing/2014/main" id="{BEA79641-28CF-4334-9B73-DED05ABDE435}"/>
                </a:ext>
              </a:extLst>
            </p:cNvPr>
            <p:cNvSpPr>
              <a:spLocks/>
            </p:cNvSpPr>
            <p:nvPr/>
          </p:nvSpPr>
          <p:spPr bwMode="auto">
            <a:xfrm>
              <a:off x="6702425" y="-71438"/>
              <a:ext cx="192087" cy="19050"/>
            </a:xfrm>
            <a:custGeom>
              <a:avLst/>
              <a:gdLst>
                <a:gd name="T0" fmla="*/ 3 w 50"/>
                <a:gd name="T1" fmla="*/ 5 h 5"/>
                <a:gd name="T2" fmla="*/ 48 w 50"/>
                <a:gd name="T3" fmla="*/ 5 h 5"/>
                <a:gd name="T4" fmla="*/ 50 w 50"/>
                <a:gd name="T5" fmla="*/ 3 h 5"/>
                <a:gd name="T6" fmla="*/ 48 w 50"/>
                <a:gd name="T7" fmla="*/ 0 h 5"/>
                <a:gd name="T8" fmla="*/ 3 w 50"/>
                <a:gd name="T9" fmla="*/ 0 h 5"/>
                <a:gd name="T10" fmla="*/ 0 w 50"/>
                <a:gd name="T11" fmla="*/ 3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3"/>
                  </a:cubicBezTo>
                  <a:cubicBezTo>
                    <a:pt x="50" y="1"/>
                    <a:pt x="49" y="0"/>
                    <a:pt x="48" y="0"/>
                  </a:cubicBezTo>
                  <a:cubicBezTo>
                    <a:pt x="3" y="0"/>
                    <a:pt x="3" y="0"/>
                    <a:pt x="3" y="0"/>
                  </a:cubicBezTo>
                  <a:cubicBezTo>
                    <a:pt x="1" y="0"/>
                    <a:pt x="0" y="1"/>
                    <a:pt x="0" y="3"/>
                  </a:cubicBezTo>
                  <a:cubicBezTo>
                    <a:pt x="0" y="4"/>
                    <a:pt x="1" y="5"/>
                    <a:pt x="3"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0" name="Freeform 14">
              <a:extLst>
                <a:ext uri="{FF2B5EF4-FFF2-40B4-BE49-F238E27FC236}">
                  <a16:creationId xmlns:a16="http://schemas.microsoft.com/office/drawing/2014/main" id="{E3B0C560-0E0C-4185-A779-ADFCDADB25A2}"/>
                </a:ext>
              </a:extLst>
            </p:cNvPr>
            <p:cNvSpPr>
              <a:spLocks/>
            </p:cNvSpPr>
            <p:nvPr/>
          </p:nvSpPr>
          <p:spPr bwMode="auto">
            <a:xfrm>
              <a:off x="6465888"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1" name="Freeform 15">
              <a:extLst>
                <a:ext uri="{FF2B5EF4-FFF2-40B4-BE49-F238E27FC236}">
                  <a16:creationId xmlns:a16="http://schemas.microsoft.com/office/drawing/2014/main" id="{A4F3E8C9-2AF0-407E-B5CB-FED96093D32C}"/>
                </a:ext>
              </a:extLst>
            </p:cNvPr>
            <p:cNvSpPr>
              <a:spLocks/>
            </p:cNvSpPr>
            <p:nvPr/>
          </p:nvSpPr>
          <p:spPr bwMode="auto">
            <a:xfrm>
              <a:off x="6465888"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2" name="Freeform 16">
              <a:extLst>
                <a:ext uri="{FF2B5EF4-FFF2-40B4-BE49-F238E27FC236}">
                  <a16:creationId xmlns:a16="http://schemas.microsoft.com/office/drawing/2014/main" id="{10A69FEF-0FF0-4CE3-9836-31626103EA40}"/>
                </a:ext>
              </a:extLst>
            </p:cNvPr>
            <p:cNvSpPr>
              <a:spLocks/>
            </p:cNvSpPr>
            <p:nvPr/>
          </p:nvSpPr>
          <p:spPr bwMode="auto">
            <a:xfrm>
              <a:off x="6465888"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3" name="Freeform 17">
              <a:extLst>
                <a:ext uri="{FF2B5EF4-FFF2-40B4-BE49-F238E27FC236}">
                  <a16:creationId xmlns:a16="http://schemas.microsoft.com/office/drawing/2014/main" id="{5EB70080-E480-42C0-A1AB-826B573155B4}"/>
                </a:ext>
              </a:extLst>
            </p:cNvPr>
            <p:cNvSpPr>
              <a:spLocks/>
            </p:cNvSpPr>
            <p:nvPr/>
          </p:nvSpPr>
          <p:spPr bwMode="auto">
            <a:xfrm>
              <a:off x="6702425"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4" name="Freeform 18">
              <a:extLst>
                <a:ext uri="{FF2B5EF4-FFF2-40B4-BE49-F238E27FC236}">
                  <a16:creationId xmlns:a16="http://schemas.microsoft.com/office/drawing/2014/main" id="{1A5BEC4A-8210-4A97-A434-419C7B12F57F}"/>
                </a:ext>
              </a:extLst>
            </p:cNvPr>
            <p:cNvSpPr>
              <a:spLocks/>
            </p:cNvSpPr>
            <p:nvPr/>
          </p:nvSpPr>
          <p:spPr bwMode="auto">
            <a:xfrm>
              <a:off x="6702425"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5" name="Freeform 19">
              <a:extLst>
                <a:ext uri="{FF2B5EF4-FFF2-40B4-BE49-F238E27FC236}">
                  <a16:creationId xmlns:a16="http://schemas.microsoft.com/office/drawing/2014/main" id="{3E54D5CE-8845-4AAB-B1EF-1F2B2BE5EBA1}"/>
                </a:ext>
              </a:extLst>
            </p:cNvPr>
            <p:cNvSpPr>
              <a:spLocks/>
            </p:cNvSpPr>
            <p:nvPr/>
          </p:nvSpPr>
          <p:spPr bwMode="auto">
            <a:xfrm>
              <a:off x="6702425"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6" name="Freeform 20">
              <a:extLst>
                <a:ext uri="{FF2B5EF4-FFF2-40B4-BE49-F238E27FC236}">
                  <a16:creationId xmlns:a16="http://schemas.microsoft.com/office/drawing/2014/main" id="{F0679D3E-084E-4D35-8688-A593A54D50F1}"/>
                </a:ext>
              </a:extLst>
            </p:cNvPr>
            <p:cNvSpPr>
              <a:spLocks/>
            </p:cNvSpPr>
            <p:nvPr/>
          </p:nvSpPr>
          <p:spPr bwMode="auto">
            <a:xfrm>
              <a:off x="6465888" y="119062"/>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7" name="Freeform 21">
              <a:extLst>
                <a:ext uri="{FF2B5EF4-FFF2-40B4-BE49-F238E27FC236}">
                  <a16:creationId xmlns:a16="http://schemas.microsoft.com/office/drawing/2014/main" id="{3159081E-89CC-40C6-B116-E45230CE020B}"/>
                </a:ext>
              </a:extLst>
            </p:cNvPr>
            <p:cNvSpPr>
              <a:spLocks/>
            </p:cNvSpPr>
            <p:nvPr/>
          </p:nvSpPr>
          <p:spPr bwMode="auto">
            <a:xfrm>
              <a:off x="6465888" y="184150"/>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8" name="Freeform 22">
              <a:extLst>
                <a:ext uri="{FF2B5EF4-FFF2-40B4-BE49-F238E27FC236}">
                  <a16:creationId xmlns:a16="http://schemas.microsoft.com/office/drawing/2014/main" id="{9173CBF2-1DE6-48E3-AEAA-C35545EC4C85}"/>
                </a:ext>
              </a:extLst>
            </p:cNvPr>
            <p:cNvSpPr>
              <a:spLocks noEditPoints="1"/>
            </p:cNvSpPr>
            <p:nvPr/>
          </p:nvSpPr>
          <p:spPr bwMode="auto">
            <a:xfrm>
              <a:off x="6465888" y="-112713"/>
              <a:ext cx="195262" cy="190500"/>
            </a:xfrm>
            <a:custGeom>
              <a:avLst/>
              <a:gdLst>
                <a:gd name="T0" fmla="*/ 6 w 51"/>
                <a:gd name="T1" fmla="*/ 50 h 50"/>
                <a:gd name="T2" fmla="*/ 45 w 51"/>
                <a:gd name="T3" fmla="*/ 50 h 50"/>
                <a:gd name="T4" fmla="*/ 51 w 51"/>
                <a:gd name="T5" fmla="*/ 44 h 50"/>
                <a:gd name="T6" fmla="*/ 51 w 51"/>
                <a:gd name="T7" fmla="*/ 5 h 50"/>
                <a:gd name="T8" fmla="*/ 45 w 51"/>
                <a:gd name="T9" fmla="*/ 0 h 50"/>
                <a:gd name="T10" fmla="*/ 6 w 51"/>
                <a:gd name="T11" fmla="*/ 0 h 50"/>
                <a:gd name="T12" fmla="*/ 0 w 51"/>
                <a:gd name="T13" fmla="*/ 5 h 50"/>
                <a:gd name="T14" fmla="*/ 0 w 51"/>
                <a:gd name="T15" fmla="*/ 44 h 50"/>
                <a:gd name="T16" fmla="*/ 6 w 51"/>
                <a:gd name="T17" fmla="*/ 50 h 50"/>
                <a:gd name="T18" fmla="*/ 11 w 51"/>
                <a:gd name="T19" fmla="*/ 11 h 50"/>
                <a:gd name="T20" fmla="*/ 39 w 51"/>
                <a:gd name="T21" fmla="*/ 11 h 50"/>
                <a:gd name="T22" fmla="*/ 39 w 51"/>
                <a:gd name="T23" fmla="*/ 39 h 50"/>
                <a:gd name="T24" fmla="*/ 11 w 51"/>
                <a:gd name="T25" fmla="*/ 39 h 50"/>
                <a:gd name="T26" fmla="*/ 11 w 51"/>
                <a:gd name="T27"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0">
                  <a:moveTo>
                    <a:pt x="6" y="50"/>
                  </a:moveTo>
                  <a:cubicBezTo>
                    <a:pt x="45" y="50"/>
                    <a:pt x="45" y="50"/>
                    <a:pt x="45" y="50"/>
                  </a:cubicBezTo>
                  <a:cubicBezTo>
                    <a:pt x="48" y="50"/>
                    <a:pt x="51" y="48"/>
                    <a:pt x="51" y="44"/>
                  </a:cubicBezTo>
                  <a:cubicBezTo>
                    <a:pt x="51" y="5"/>
                    <a:pt x="51" y="5"/>
                    <a:pt x="51" y="5"/>
                  </a:cubicBezTo>
                  <a:cubicBezTo>
                    <a:pt x="51" y="2"/>
                    <a:pt x="48" y="0"/>
                    <a:pt x="45" y="0"/>
                  </a:cubicBezTo>
                  <a:cubicBezTo>
                    <a:pt x="6" y="0"/>
                    <a:pt x="6" y="0"/>
                    <a:pt x="6" y="0"/>
                  </a:cubicBezTo>
                  <a:cubicBezTo>
                    <a:pt x="3" y="0"/>
                    <a:pt x="0" y="2"/>
                    <a:pt x="0" y="5"/>
                  </a:cubicBezTo>
                  <a:cubicBezTo>
                    <a:pt x="0" y="44"/>
                    <a:pt x="0" y="44"/>
                    <a:pt x="0" y="44"/>
                  </a:cubicBezTo>
                  <a:cubicBezTo>
                    <a:pt x="0" y="48"/>
                    <a:pt x="3" y="50"/>
                    <a:pt x="6" y="50"/>
                  </a:cubicBezTo>
                  <a:close/>
                  <a:moveTo>
                    <a:pt x="11" y="11"/>
                  </a:moveTo>
                  <a:cubicBezTo>
                    <a:pt x="39" y="11"/>
                    <a:pt x="39" y="11"/>
                    <a:pt x="39" y="11"/>
                  </a:cubicBezTo>
                  <a:cubicBezTo>
                    <a:pt x="39" y="39"/>
                    <a:pt x="39" y="39"/>
                    <a:pt x="39" y="39"/>
                  </a:cubicBezTo>
                  <a:cubicBezTo>
                    <a:pt x="11" y="39"/>
                    <a:pt x="11" y="39"/>
                    <a:pt x="11" y="39"/>
                  </a:cubicBezTo>
                  <a:lnTo>
                    <a:pt x="11" y="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19" name="Freeform 26">
            <a:extLst>
              <a:ext uri="{FF2B5EF4-FFF2-40B4-BE49-F238E27FC236}">
                <a16:creationId xmlns:a16="http://schemas.microsoft.com/office/drawing/2014/main" id="{079E4300-11A4-4390-BECA-9013C1F6B35D}"/>
              </a:ext>
            </a:extLst>
          </p:cNvPr>
          <p:cNvSpPr>
            <a:spLocks noEditPoints="1"/>
          </p:cNvSpPr>
          <p:nvPr/>
        </p:nvSpPr>
        <p:spPr bwMode="auto">
          <a:xfrm>
            <a:off x="4994523" y="2477014"/>
            <a:ext cx="604003" cy="586718"/>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20" name="Group 89">
            <a:extLst>
              <a:ext uri="{FF2B5EF4-FFF2-40B4-BE49-F238E27FC236}">
                <a16:creationId xmlns:a16="http://schemas.microsoft.com/office/drawing/2014/main" id="{C7F766F7-D8A8-4FA8-B372-AF9BE90169A1}"/>
              </a:ext>
            </a:extLst>
          </p:cNvPr>
          <p:cNvGrpSpPr/>
          <p:nvPr/>
        </p:nvGrpSpPr>
        <p:grpSpPr>
          <a:xfrm>
            <a:off x="6995329" y="2872412"/>
            <a:ext cx="551212" cy="604151"/>
            <a:chOff x="6980238" y="-342900"/>
            <a:chExt cx="1150937" cy="1311275"/>
          </a:xfrm>
          <a:solidFill>
            <a:schemeClr val="bg1"/>
          </a:solidFill>
        </p:grpSpPr>
        <p:sp>
          <p:nvSpPr>
            <p:cNvPr id="121" name="Freeform 30">
              <a:extLst>
                <a:ext uri="{FF2B5EF4-FFF2-40B4-BE49-F238E27FC236}">
                  <a16:creationId xmlns:a16="http://schemas.microsoft.com/office/drawing/2014/main" id="{1E482457-8B82-407C-9C4C-29CAFD16CB86}"/>
                </a:ext>
              </a:extLst>
            </p:cNvPr>
            <p:cNvSpPr>
              <a:spLocks noEditPoints="1"/>
            </p:cNvSpPr>
            <p:nvPr/>
          </p:nvSpPr>
          <p:spPr bwMode="auto">
            <a:xfrm>
              <a:off x="6980238" y="-342900"/>
              <a:ext cx="1150937" cy="1311275"/>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2" name="Oval 31">
              <a:extLst>
                <a:ext uri="{FF2B5EF4-FFF2-40B4-BE49-F238E27FC236}">
                  <a16:creationId xmlns:a16="http://schemas.microsoft.com/office/drawing/2014/main" id="{9CE30BDC-722E-459B-8FC0-99030BBFFD29}"/>
                </a:ext>
              </a:extLst>
            </p:cNvPr>
            <p:cNvSpPr>
              <a:spLocks noChangeArrowheads="1"/>
            </p:cNvSpPr>
            <p:nvPr/>
          </p:nvSpPr>
          <p:spPr bwMode="auto">
            <a:xfrm>
              <a:off x="7885113" y="681038"/>
              <a:ext cx="82550" cy="84138"/>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3" name="Oval 32">
              <a:extLst>
                <a:ext uri="{FF2B5EF4-FFF2-40B4-BE49-F238E27FC236}">
                  <a16:creationId xmlns:a16="http://schemas.microsoft.com/office/drawing/2014/main" id="{F6E2806D-3C2B-4374-A38E-64357616A56F}"/>
                </a:ext>
              </a:extLst>
            </p:cNvPr>
            <p:cNvSpPr>
              <a:spLocks noChangeArrowheads="1"/>
            </p:cNvSpPr>
            <p:nvPr/>
          </p:nvSpPr>
          <p:spPr bwMode="auto">
            <a:xfrm>
              <a:off x="7885113" y="434975"/>
              <a:ext cx="82550" cy="84138"/>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4" name="Oval 33">
              <a:extLst>
                <a:ext uri="{FF2B5EF4-FFF2-40B4-BE49-F238E27FC236}">
                  <a16:creationId xmlns:a16="http://schemas.microsoft.com/office/drawing/2014/main" id="{156118C5-31B8-431A-B64E-73E6240D6FDF}"/>
                </a:ext>
              </a:extLst>
            </p:cNvPr>
            <p:cNvSpPr>
              <a:spLocks noChangeArrowheads="1"/>
            </p:cNvSpPr>
            <p:nvPr/>
          </p:nvSpPr>
          <p:spPr bwMode="auto">
            <a:xfrm>
              <a:off x="7885113" y="190500"/>
              <a:ext cx="82550" cy="825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25" name="Group 94">
            <a:extLst>
              <a:ext uri="{FF2B5EF4-FFF2-40B4-BE49-F238E27FC236}">
                <a16:creationId xmlns:a16="http://schemas.microsoft.com/office/drawing/2014/main" id="{B2F5B0D5-93CD-4F77-9296-C7C71ED28074}"/>
              </a:ext>
            </a:extLst>
          </p:cNvPr>
          <p:cNvGrpSpPr/>
          <p:nvPr/>
        </p:nvGrpSpPr>
        <p:grpSpPr>
          <a:xfrm>
            <a:off x="6593238" y="4596047"/>
            <a:ext cx="786468" cy="740754"/>
            <a:chOff x="5899150" y="-1111250"/>
            <a:chExt cx="2832101" cy="2832100"/>
          </a:xfrm>
          <a:solidFill>
            <a:schemeClr val="bg1"/>
          </a:solidFill>
        </p:grpSpPr>
        <p:sp>
          <p:nvSpPr>
            <p:cNvPr id="126" name="Freeform 37">
              <a:extLst>
                <a:ext uri="{FF2B5EF4-FFF2-40B4-BE49-F238E27FC236}">
                  <a16:creationId xmlns:a16="http://schemas.microsoft.com/office/drawing/2014/main" id="{792931C3-33D7-4E9D-A729-2A5C913C018B}"/>
                </a:ext>
              </a:extLst>
            </p:cNvPr>
            <p:cNvSpPr>
              <a:spLocks noEditPoints="1"/>
            </p:cNvSpPr>
            <p:nvPr/>
          </p:nvSpPr>
          <p:spPr bwMode="auto">
            <a:xfrm>
              <a:off x="5899150" y="-1111250"/>
              <a:ext cx="2832101" cy="2832100"/>
            </a:xfrm>
            <a:custGeom>
              <a:avLst/>
              <a:gdLst>
                <a:gd name="T0" fmla="*/ 499 w 752"/>
                <a:gd name="T1" fmla="*/ 68 h 752"/>
                <a:gd name="T2" fmla="*/ 68 w 752"/>
                <a:gd name="T3" fmla="*/ 253 h 752"/>
                <a:gd name="T4" fmla="*/ 253 w 752"/>
                <a:gd name="T5" fmla="*/ 684 h 752"/>
                <a:gd name="T6" fmla="*/ 684 w 752"/>
                <a:gd name="T7" fmla="*/ 499 h 752"/>
                <a:gd name="T8" fmla="*/ 499 w 752"/>
                <a:gd name="T9" fmla="*/ 68 h 752"/>
                <a:gd name="T10" fmla="*/ 268 w 752"/>
                <a:gd name="T11" fmla="*/ 646 h 752"/>
                <a:gd name="T12" fmla="*/ 106 w 752"/>
                <a:gd name="T13" fmla="*/ 268 h 752"/>
                <a:gd name="T14" fmla="*/ 484 w 752"/>
                <a:gd name="T15" fmla="*/ 106 h 752"/>
                <a:gd name="T16" fmla="*/ 646 w 752"/>
                <a:gd name="T17" fmla="*/ 484 h 752"/>
                <a:gd name="T18" fmla="*/ 268 w 752"/>
                <a:gd name="T19" fmla="*/ 646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2" h="752">
                  <a:moveTo>
                    <a:pt x="499" y="68"/>
                  </a:moveTo>
                  <a:cubicBezTo>
                    <a:pt x="329" y="0"/>
                    <a:pt x="136" y="82"/>
                    <a:pt x="68" y="253"/>
                  </a:cubicBezTo>
                  <a:cubicBezTo>
                    <a:pt x="0" y="423"/>
                    <a:pt x="82" y="616"/>
                    <a:pt x="253" y="684"/>
                  </a:cubicBezTo>
                  <a:cubicBezTo>
                    <a:pt x="423" y="752"/>
                    <a:pt x="616" y="670"/>
                    <a:pt x="684" y="499"/>
                  </a:cubicBezTo>
                  <a:cubicBezTo>
                    <a:pt x="752" y="329"/>
                    <a:pt x="670" y="136"/>
                    <a:pt x="499" y="68"/>
                  </a:cubicBezTo>
                  <a:close/>
                  <a:moveTo>
                    <a:pt x="268" y="646"/>
                  </a:moveTo>
                  <a:cubicBezTo>
                    <a:pt x="119" y="586"/>
                    <a:pt x="47" y="417"/>
                    <a:pt x="106" y="268"/>
                  </a:cubicBezTo>
                  <a:cubicBezTo>
                    <a:pt x="166" y="119"/>
                    <a:pt x="335" y="47"/>
                    <a:pt x="484" y="106"/>
                  </a:cubicBezTo>
                  <a:cubicBezTo>
                    <a:pt x="633" y="166"/>
                    <a:pt x="705" y="335"/>
                    <a:pt x="646" y="484"/>
                  </a:cubicBezTo>
                  <a:cubicBezTo>
                    <a:pt x="586" y="633"/>
                    <a:pt x="417" y="705"/>
                    <a:pt x="268" y="64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7" name="Freeform 38">
              <a:extLst>
                <a:ext uri="{FF2B5EF4-FFF2-40B4-BE49-F238E27FC236}">
                  <a16:creationId xmlns:a16="http://schemas.microsoft.com/office/drawing/2014/main" id="{B2DB5ECF-7EB0-4EBA-AEDB-A5B1CD50FBBC}"/>
                </a:ext>
              </a:extLst>
            </p:cNvPr>
            <p:cNvSpPr>
              <a:spLocks noEditPoints="1"/>
            </p:cNvSpPr>
            <p:nvPr/>
          </p:nvSpPr>
          <p:spPr bwMode="auto">
            <a:xfrm>
              <a:off x="7137400" y="127000"/>
              <a:ext cx="354013" cy="354013"/>
            </a:xfrm>
            <a:custGeom>
              <a:avLst/>
              <a:gdLst>
                <a:gd name="T0" fmla="*/ 62 w 94"/>
                <a:gd name="T1" fmla="*/ 9 h 94"/>
                <a:gd name="T2" fmla="*/ 9 w 94"/>
                <a:gd name="T3" fmla="*/ 32 h 94"/>
                <a:gd name="T4" fmla="*/ 32 w 94"/>
                <a:gd name="T5" fmla="*/ 86 h 94"/>
                <a:gd name="T6" fmla="*/ 86 w 94"/>
                <a:gd name="T7" fmla="*/ 62 h 94"/>
                <a:gd name="T8" fmla="*/ 62 w 94"/>
                <a:gd name="T9" fmla="*/ 9 h 94"/>
                <a:gd name="T10" fmla="*/ 39 w 94"/>
                <a:gd name="T11" fmla="*/ 66 h 94"/>
                <a:gd name="T12" fmla="*/ 28 w 94"/>
                <a:gd name="T13" fmla="*/ 39 h 94"/>
                <a:gd name="T14" fmla="*/ 55 w 94"/>
                <a:gd name="T15" fmla="*/ 28 h 94"/>
                <a:gd name="T16" fmla="*/ 66 w 94"/>
                <a:gd name="T17" fmla="*/ 55 h 94"/>
                <a:gd name="T18" fmla="*/ 39 w 94"/>
                <a:gd name="T19" fmla="*/ 6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62" y="9"/>
                  </a:moveTo>
                  <a:cubicBezTo>
                    <a:pt x="41" y="0"/>
                    <a:pt x="17" y="10"/>
                    <a:pt x="9" y="32"/>
                  </a:cubicBezTo>
                  <a:cubicBezTo>
                    <a:pt x="0" y="53"/>
                    <a:pt x="10" y="77"/>
                    <a:pt x="32" y="86"/>
                  </a:cubicBezTo>
                  <a:cubicBezTo>
                    <a:pt x="53" y="94"/>
                    <a:pt x="77" y="84"/>
                    <a:pt x="86" y="62"/>
                  </a:cubicBezTo>
                  <a:cubicBezTo>
                    <a:pt x="94" y="41"/>
                    <a:pt x="84" y="17"/>
                    <a:pt x="62" y="9"/>
                  </a:cubicBezTo>
                  <a:close/>
                  <a:moveTo>
                    <a:pt x="39" y="66"/>
                  </a:moveTo>
                  <a:cubicBezTo>
                    <a:pt x="29" y="62"/>
                    <a:pt x="24" y="50"/>
                    <a:pt x="28" y="39"/>
                  </a:cubicBezTo>
                  <a:cubicBezTo>
                    <a:pt x="32" y="29"/>
                    <a:pt x="44" y="24"/>
                    <a:pt x="55" y="28"/>
                  </a:cubicBezTo>
                  <a:cubicBezTo>
                    <a:pt x="65" y="32"/>
                    <a:pt x="71" y="44"/>
                    <a:pt x="66" y="55"/>
                  </a:cubicBezTo>
                  <a:cubicBezTo>
                    <a:pt x="62" y="65"/>
                    <a:pt x="50" y="71"/>
                    <a:pt x="39" y="6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8" name="Freeform 39">
              <a:extLst>
                <a:ext uri="{FF2B5EF4-FFF2-40B4-BE49-F238E27FC236}">
                  <a16:creationId xmlns:a16="http://schemas.microsoft.com/office/drawing/2014/main" id="{85AE1F20-2802-416B-B75D-54807C23E0F1}"/>
                </a:ext>
              </a:extLst>
            </p:cNvPr>
            <p:cNvSpPr>
              <a:spLocks noEditPoints="1"/>
            </p:cNvSpPr>
            <p:nvPr/>
          </p:nvSpPr>
          <p:spPr bwMode="auto">
            <a:xfrm>
              <a:off x="6783388" y="-225425"/>
              <a:ext cx="1062038" cy="1060450"/>
            </a:xfrm>
            <a:custGeom>
              <a:avLst/>
              <a:gdLst>
                <a:gd name="T0" fmla="*/ 187 w 282"/>
                <a:gd name="T1" fmla="*/ 25 h 282"/>
                <a:gd name="T2" fmla="*/ 25 w 282"/>
                <a:gd name="T3" fmla="*/ 95 h 282"/>
                <a:gd name="T4" fmla="*/ 95 w 282"/>
                <a:gd name="T5" fmla="*/ 257 h 282"/>
                <a:gd name="T6" fmla="*/ 257 w 282"/>
                <a:gd name="T7" fmla="*/ 187 h 282"/>
                <a:gd name="T8" fmla="*/ 187 w 282"/>
                <a:gd name="T9" fmla="*/ 25 h 282"/>
                <a:gd name="T10" fmla="*/ 110 w 282"/>
                <a:gd name="T11" fmla="*/ 218 h 282"/>
                <a:gd name="T12" fmla="*/ 64 w 282"/>
                <a:gd name="T13" fmla="*/ 110 h 282"/>
                <a:gd name="T14" fmla="*/ 172 w 282"/>
                <a:gd name="T15" fmla="*/ 64 h 282"/>
                <a:gd name="T16" fmla="*/ 218 w 282"/>
                <a:gd name="T17" fmla="*/ 172 h 282"/>
                <a:gd name="T18" fmla="*/ 110 w 282"/>
                <a:gd name="T19" fmla="*/ 21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282">
                  <a:moveTo>
                    <a:pt x="187" y="25"/>
                  </a:moveTo>
                  <a:cubicBezTo>
                    <a:pt x="123" y="0"/>
                    <a:pt x="51" y="31"/>
                    <a:pt x="25" y="95"/>
                  </a:cubicBezTo>
                  <a:cubicBezTo>
                    <a:pt x="0" y="159"/>
                    <a:pt x="31" y="231"/>
                    <a:pt x="95" y="257"/>
                  </a:cubicBezTo>
                  <a:cubicBezTo>
                    <a:pt x="159" y="282"/>
                    <a:pt x="231" y="251"/>
                    <a:pt x="257" y="187"/>
                  </a:cubicBezTo>
                  <a:cubicBezTo>
                    <a:pt x="282" y="123"/>
                    <a:pt x="251" y="51"/>
                    <a:pt x="187" y="25"/>
                  </a:cubicBezTo>
                  <a:close/>
                  <a:moveTo>
                    <a:pt x="110" y="218"/>
                  </a:moveTo>
                  <a:cubicBezTo>
                    <a:pt x="68" y="201"/>
                    <a:pt x="47" y="153"/>
                    <a:pt x="64" y="110"/>
                  </a:cubicBezTo>
                  <a:cubicBezTo>
                    <a:pt x="81" y="68"/>
                    <a:pt x="129" y="47"/>
                    <a:pt x="172" y="64"/>
                  </a:cubicBezTo>
                  <a:cubicBezTo>
                    <a:pt x="214" y="81"/>
                    <a:pt x="235" y="129"/>
                    <a:pt x="218" y="172"/>
                  </a:cubicBezTo>
                  <a:cubicBezTo>
                    <a:pt x="201" y="214"/>
                    <a:pt x="153" y="235"/>
                    <a:pt x="110" y="21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9" name="Freeform 40">
              <a:extLst>
                <a:ext uri="{FF2B5EF4-FFF2-40B4-BE49-F238E27FC236}">
                  <a16:creationId xmlns:a16="http://schemas.microsoft.com/office/drawing/2014/main" id="{4A2807A2-2D1C-400C-B802-75BA55970E9C}"/>
                </a:ext>
              </a:extLst>
            </p:cNvPr>
            <p:cNvSpPr>
              <a:spLocks/>
            </p:cNvSpPr>
            <p:nvPr/>
          </p:nvSpPr>
          <p:spPr bwMode="auto">
            <a:xfrm>
              <a:off x="7499350" y="477838"/>
              <a:ext cx="403225" cy="411163"/>
            </a:xfrm>
            <a:custGeom>
              <a:avLst/>
              <a:gdLst>
                <a:gd name="T0" fmla="*/ 105 w 107"/>
                <a:gd name="T1" fmla="*/ 16 h 109"/>
                <a:gd name="T2" fmla="*/ 99 w 107"/>
                <a:gd name="T3" fmla="*/ 2 h 109"/>
                <a:gd name="T4" fmla="*/ 86 w 107"/>
                <a:gd name="T5" fmla="*/ 8 h 109"/>
                <a:gd name="T6" fmla="*/ 86 w 107"/>
                <a:gd name="T7" fmla="*/ 8 h 109"/>
                <a:gd name="T8" fmla="*/ 8 w 107"/>
                <a:gd name="T9" fmla="*/ 88 h 109"/>
                <a:gd name="T10" fmla="*/ 3 w 107"/>
                <a:gd name="T11" fmla="*/ 101 h 109"/>
                <a:gd name="T12" fmla="*/ 16 w 107"/>
                <a:gd name="T13" fmla="*/ 107 h 109"/>
                <a:gd name="T14" fmla="*/ 17 w 107"/>
                <a:gd name="T15" fmla="*/ 106 h 109"/>
                <a:gd name="T16" fmla="*/ 105 w 107"/>
                <a:gd name="T17" fmla="*/ 1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9">
                  <a:moveTo>
                    <a:pt x="105" y="16"/>
                  </a:moveTo>
                  <a:cubicBezTo>
                    <a:pt x="107" y="10"/>
                    <a:pt x="105" y="4"/>
                    <a:pt x="99" y="2"/>
                  </a:cubicBezTo>
                  <a:cubicBezTo>
                    <a:pt x="94" y="0"/>
                    <a:pt x="88" y="3"/>
                    <a:pt x="86" y="8"/>
                  </a:cubicBezTo>
                  <a:cubicBezTo>
                    <a:pt x="86" y="8"/>
                    <a:pt x="86" y="8"/>
                    <a:pt x="86" y="8"/>
                  </a:cubicBezTo>
                  <a:cubicBezTo>
                    <a:pt x="71" y="45"/>
                    <a:pt x="42" y="73"/>
                    <a:pt x="8" y="88"/>
                  </a:cubicBezTo>
                  <a:cubicBezTo>
                    <a:pt x="3" y="90"/>
                    <a:pt x="0" y="96"/>
                    <a:pt x="3" y="101"/>
                  </a:cubicBezTo>
                  <a:cubicBezTo>
                    <a:pt x="5" y="106"/>
                    <a:pt x="11" y="109"/>
                    <a:pt x="16" y="107"/>
                  </a:cubicBezTo>
                  <a:cubicBezTo>
                    <a:pt x="17" y="107"/>
                    <a:pt x="17" y="106"/>
                    <a:pt x="17" y="106"/>
                  </a:cubicBezTo>
                  <a:cubicBezTo>
                    <a:pt x="56" y="89"/>
                    <a:pt x="88" y="58"/>
                    <a:pt x="105" y="1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0" name="Freeform 41">
              <a:extLst>
                <a:ext uri="{FF2B5EF4-FFF2-40B4-BE49-F238E27FC236}">
                  <a16:creationId xmlns:a16="http://schemas.microsoft.com/office/drawing/2014/main" id="{B29E5C94-51F2-4932-9CEB-0124F7C7C4D3}"/>
                </a:ext>
              </a:extLst>
            </p:cNvPr>
            <p:cNvSpPr>
              <a:spLocks/>
            </p:cNvSpPr>
            <p:nvPr/>
          </p:nvSpPr>
          <p:spPr bwMode="auto">
            <a:xfrm>
              <a:off x="7623175" y="595313"/>
              <a:ext cx="569913" cy="579438"/>
            </a:xfrm>
            <a:custGeom>
              <a:avLst/>
              <a:gdLst>
                <a:gd name="T0" fmla="*/ 143 w 151"/>
                <a:gd name="T1" fmla="*/ 2 h 154"/>
                <a:gd name="T2" fmla="*/ 130 w 151"/>
                <a:gd name="T3" fmla="*/ 8 h 154"/>
                <a:gd name="T4" fmla="*/ 8 w 151"/>
                <a:gd name="T5" fmla="*/ 133 h 154"/>
                <a:gd name="T6" fmla="*/ 2 w 151"/>
                <a:gd name="T7" fmla="*/ 146 h 154"/>
                <a:gd name="T8" fmla="*/ 16 w 151"/>
                <a:gd name="T9" fmla="*/ 152 h 154"/>
                <a:gd name="T10" fmla="*/ 17 w 151"/>
                <a:gd name="T11" fmla="*/ 151 h 154"/>
                <a:gd name="T12" fmla="*/ 149 w 151"/>
                <a:gd name="T13" fmla="*/ 16 h 154"/>
                <a:gd name="T14" fmla="*/ 143 w 151"/>
                <a:gd name="T15" fmla="*/ 2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4">
                  <a:moveTo>
                    <a:pt x="143" y="2"/>
                  </a:moveTo>
                  <a:cubicBezTo>
                    <a:pt x="138" y="0"/>
                    <a:pt x="132" y="3"/>
                    <a:pt x="130" y="8"/>
                  </a:cubicBezTo>
                  <a:cubicBezTo>
                    <a:pt x="106" y="66"/>
                    <a:pt x="61" y="110"/>
                    <a:pt x="8" y="133"/>
                  </a:cubicBezTo>
                  <a:cubicBezTo>
                    <a:pt x="3" y="135"/>
                    <a:pt x="0" y="141"/>
                    <a:pt x="2" y="146"/>
                  </a:cubicBezTo>
                  <a:cubicBezTo>
                    <a:pt x="5" y="152"/>
                    <a:pt x="11" y="154"/>
                    <a:pt x="16" y="152"/>
                  </a:cubicBezTo>
                  <a:cubicBezTo>
                    <a:pt x="16" y="152"/>
                    <a:pt x="16" y="152"/>
                    <a:pt x="17" y="151"/>
                  </a:cubicBezTo>
                  <a:cubicBezTo>
                    <a:pt x="75" y="126"/>
                    <a:pt x="124" y="79"/>
                    <a:pt x="149" y="16"/>
                  </a:cubicBezTo>
                  <a:cubicBezTo>
                    <a:pt x="151" y="10"/>
                    <a:pt x="149" y="4"/>
                    <a:pt x="143" y="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1" name="Freeform 42">
              <a:extLst>
                <a:ext uri="{FF2B5EF4-FFF2-40B4-BE49-F238E27FC236}">
                  <a16:creationId xmlns:a16="http://schemas.microsoft.com/office/drawing/2014/main" id="{7A76A4B0-0299-4C71-84F0-C787C837E1B5}"/>
                </a:ext>
              </a:extLst>
            </p:cNvPr>
            <p:cNvSpPr>
              <a:spLocks/>
            </p:cNvSpPr>
            <p:nvPr/>
          </p:nvSpPr>
          <p:spPr bwMode="auto">
            <a:xfrm>
              <a:off x="7562850" y="538163"/>
              <a:ext cx="485775" cy="493713"/>
            </a:xfrm>
            <a:custGeom>
              <a:avLst/>
              <a:gdLst>
                <a:gd name="T0" fmla="*/ 121 w 129"/>
                <a:gd name="T1" fmla="*/ 2 h 131"/>
                <a:gd name="T2" fmla="*/ 107 w 129"/>
                <a:gd name="T3" fmla="*/ 7 h 131"/>
                <a:gd name="T4" fmla="*/ 7 w 129"/>
                <a:gd name="T5" fmla="*/ 110 h 131"/>
                <a:gd name="T6" fmla="*/ 7 w 129"/>
                <a:gd name="T7" fmla="*/ 110 h 131"/>
                <a:gd name="T8" fmla="*/ 2 w 129"/>
                <a:gd name="T9" fmla="*/ 123 h 131"/>
                <a:gd name="T10" fmla="*/ 16 w 129"/>
                <a:gd name="T11" fmla="*/ 129 h 131"/>
                <a:gd name="T12" fmla="*/ 16 w 129"/>
                <a:gd name="T13" fmla="*/ 128 h 131"/>
                <a:gd name="T14" fmla="*/ 127 w 129"/>
                <a:gd name="T15" fmla="*/ 15 h 131"/>
                <a:gd name="T16" fmla="*/ 121 w 129"/>
                <a:gd name="T1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31">
                  <a:moveTo>
                    <a:pt x="121" y="2"/>
                  </a:moveTo>
                  <a:cubicBezTo>
                    <a:pt x="115" y="0"/>
                    <a:pt x="109" y="2"/>
                    <a:pt x="107" y="7"/>
                  </a:cubicBezTo>
                  <a:cubicBezTo>
                    <a:pt x="88" y="55"/>
                    <a:pt x="51" y="91"/>
                    <a:pt x="7" y="110"/>
                  </a:cubicBezTo>
                  <a:cubicBezTo>
                    <a:pt x="7" y="110"/>
                    <a:pt x="7" y="110"/>
                    <a:pt x="7" y="110"/>
                  </a:cubicBezTo>
                  <a:cubicBezTo>
                    <a:pt x="2" y="112"/>
                    <a:pt x="0" y="118"/>
                    <a:pt x="2" y="123"/>
                  </a:cubicBezTo>
                  <a:cubicBezTo>
                    <a:pt x="4" y="129"/>
                    <a:pt x="10" y="131"/>
                    <a:pt x="16" y="129"/>
                  </a:cubicBezTo>
                  <a:cubicBezTo>
                    <a:pt x="16" y="129"/>
                    <a:pt x="16" y="128"/>
                    <a:pt x="16" y="128"/>
                  </a:cubicBezTo>
                  <a:cubicBezTo>
                    <a:pt x="65" y="107"/>
                    <a:pt x="105" y="68"/>
                    <a:pt x="127" y="15"/>
                  </a:cubicBezTo>
                  <a:cubicBezTo>
                    <a:pt x="129" y="10"/>
                    <a:pt x="126" y="4"/>
                    <a:pt x="121" y="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2" name="Freeform 43">
              <a:extLst>
                <a:ext uri="{FF2B5EF4-FFF2-40B4-BE49-F238E27FC236}">
                  <a16:creationId xmlns:a16="http://schemas.microsoft.com/office/drawing/2014/main" id="{B94E06D3-E5AB-4F7E-B3E1-444FDBD48D84}"/>
                </a:ext>
              </a:extLst>
            </p:cNvPr>
            <p:cNvSpPr>
              <a:spLocks/>
            </p:cNvSpPr>
            <p:nvPr/>
          </p:nvSpPr>
          <p:spPr bwMode="auto">
            <a:xfrm>
              <a:off x="6727825" y="-279400"/>
              <a:ext cx="401638" cy="411163"/>
            </a:xfrm>
            <a:custGeom>
              <a:avLst/>
              <a:gdLst>
                <a:gd name="T0" fmla="*/ 104 w 107"/>
                <a:gd name="T1" fmla="*/ 8 h 109"/>
                <a:gd name="T2" fmla="*/ 91 w 107"/>
                <a:gd name="T3" fmla="*/ 2 h 109"/>
                <a:gd name="T4" fmla="*/ 90 w 107"/>
                <a:gd name="T5" fmla="*/ 3 h 109"/>
                <a:gd name="T6" fmla="*/ 2 w 107"/>
                <a:gd name="T7" fmla="*/ 93 h 109"/>
                <a:gd name="T8" fmla="*/ 2 w 107"/>
                <a:gd name="T9" fmla="*/ 93 h 109"/>
                <a:gd name="T10" fmla="*/ 8 w 107"/>
                <a:gd name="T11" fmla="*/ 107 h 109"/>
                <a:gd name="T12" fmla="*/ 21 w 107"/>
                <a:gd name="T13" fmla="*/ 101 h 109"/>
                <a:gd name="T14" fmla="*/ 21 w 107"/>
                <a:gd name="T15" fmla="*/ 101 h 109"/>
                <a:gd name="T16" fmla="*/ 99 w 107"/>
                <a:gd name="T17" fmla="*/ 22 h 109"/>
                <a:gd name="T18" fmla="*/ 104 w 107"/>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109">
                  <a:moveTo>
                    <a:pt x="104" y="8"/>
                  </a:moveTo>
                  <a:cubicBezTo>
                    <a:pt x="102" y="3"/>
                    <a:pt x="96" y="0"/>
                    <a:pt x="91" y="2"/>
                  </a:cubicBezTo>
                  <a:cubicBezTo>
                    <a:pt x="91" y="3"/>
                    <a:pt x="90" y="3"/>
                    <a:pt x="90" y="3"/>
                  </a:cubicBezTo>
                  <a:cubicBezTo>
                    <a:pt x="51" y="20"/>
                    <a:pt x="19" y="51"/>
                    <a:pt x="2" y="93"/>
                  </a:cubicBezTo>
                  <a:cubicBezTo>
                    <a:pt x="2" y="93"/>
                    <a:pt x="2" y="93"/>
                    <a:pt x="2" y="93"/>
                  </a:cubicBezTo>
                  <a:cubicBezTo>
                    <a:pt x="0" y="99"/>
                    <a:pt x="2" y="105"/>
                    <a:pt x="8" y="107"/>
                  </a:cubicBezTo>
                  <a:cubicBezTo>
                    <a:pt x="13" y="109"/>
                    <a:pt x="19" y="106"/>
                    <a:pt x="21" y="101"/>
                  </a:cubicBezTo>
                  <a:cubicBezTo>
                    <a:pt x="21" y="101"/>
                    <a:pt x="21" y="101"/>
                    <a:pt x="21" y="101"/>
                  </a:cubicBezTo>
                  <a:cubicBezTo>
                    <a:pt x="36" y="64"/>
                    <a:pt x="65" y="36"/>
                    <a:pt x="99" y="22"/>
                  </a:cubicBezTo>
                  <a:cubicBezTo>
                    <a:pt x="104" y="19"/>
                    <a:pt x="107" y="13"/>
                    <a:pt x="104"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3" name="Freeform 44">
              <a:extLst>
                <a:ext uri="{FF2B5EF4-FFF2-40B4-BE49-F238E27FC236}">
                  <a16:creationId xmlns:a16="http://schemas.microsoft.com/office/drawing/2014/main" id="{7B7D4428-8B4F-4991-9158-7DBB1B2C4878}"/>
                </a:ext>
              </a:extLst>
            </p:cNvPr>
            <p:cNvSpPr>
              <a:spLocks/>
            </p:cNvSpPr>
            <p:nvPr/>
          </p:nvSpPr>
          <p:spPr bwMode="auto">
            <a:xfrm>
              <a:off x="6437313" y="-565150"/>
              <a:ext cx="568325" cy="579438"/>
            </a:xfrm>
            <a:custGeom>
              <a:avLst/>
              <a:gdLst>
                <a:gd name="T0" fmla="*/ 149 w 151"/>
                <a:gd name="T1" fmla="*/ 8 h 154"/>
                <a:gd name="T2" fmla="*/ 135 w 151"/>
                <a:gd name="T3" fmla="*/ 2 h 154"/>
                <a:gd name="T4" fmla="*/ 134 w 151"/>
                <a:gd name="T5" fmla="*/ 3 h 154"/>
                <a:gd name="T6" fmla="*/ 2 w 151"/>
                <a:gd name="T7" fmla="*/ 138 h 154"/>
                <a:gd name="T8" fmla="*/ 8 w 151"/>
                <a:gd name="T9" fmla="*/ 152 h 154"/>
                <a:gd name="T10" fmla="*/ 21 w 151"/>
                <a:gd name="T11" fmla="*/ 146 h 154"/>
                <a:gd name="T12" fmla="*/ 143 w 151"/>
                <a:gd name="T13" fmla="*/ 21 h 154"/>
                <a:gd name="T14" fmla="*/ 149 w 151"/>
                <a:gd name="T15" fmla="*/ 8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4">
                  <a:moveTo>
                    <a:pt x="149" y="8"/>
                  </a:moveTo>
                  <a:cubicBezTo>
                    <a:pt x="146" y="2"/>
                    <a:pt x="140" y="0"/>
                    <a:pt x="135" y="2"/>
                  </a:cubicBezTo>
                  <a:cubicBezTo>
                    <a:pt x="135" y="2"/>
                    <a:pt x="135" y="2"/>
                    <a:pt x="134" y="3"/>
                  </a:cubicBezTo>
                  <a:cubicBezTo>
                    <a:pt x="76" y="28"/>
                    <a:pt x="27" y="75"/>
                    <a:pt x="2" y="138"/>
                  </a:cubicBezTo>
                  <a:cubicBezTo>
                    <a:pt x="0" y="144"/>
                    <a:pt x="2" y="150"/>
                    <a:pt x="8" y="152"/>
                  </a:cubicBezTo>
                  <a:cubicBezTo>
                    <a:pt x="13" y="154"/>
                    <a:pt x="19" y="152"/>
                    <a:pt x="21" y="146"/>
                  </a:cubicBezTo>
                  <a:cubicBezTo>
                    <a:pt x="45" y="88"/>
                    <a:pt x="90" y="44"/>
                    <a:pt x="143" y="21"/>
                  </a:cubicBezTo>
                  <a:cubicBezTo>
                    <a:pt x="148" y="19"/>
                    <a:pt x="151" y="13"/>
                    <a:pt x="149"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4" name="Freeform 45">
              <a:extLst>
                <a:ext uri="{FF2B5EF4-FFF2-40B4-BE49-F238E27FC236}">
                  <a16:creationId xmlns:a16="http://schemas.microsoft.com/office/drawing/2014/main" id="{2AD8C859-A028-49EF-851F-E1153EFA1F08}"/>
                </a:ext>
              </a:extLst>
            </p:cNvPr>
            <p:cNvSpPr>
              <a:spLocks/>
            </p:cNvSpPr>
            <p:nvPr/>
          </p:nvSpPr>
          <p:spPr bwMode="auto">
            <a:xfrm>
              <a:off x="6580188" y="-422275"/>
              <a:ext cx="485775" cy="496888"/>
            </a:xfrm>
            <a:custGeom>
              <a:avLst/>
              <a:gdLst>
                <a:gd name="T0" fmla="*/ 122 w 129"/>
                <a:gd name="T1" fmla="*/ 21 h 132"/>
                <a:gd name="T2" fmla="*/ 127 w 129"/>
                <a:gd name="T3" fmla="*/ 8 h 132"/>
                <a:gd name="T4" fmla="*/ 113 w 129"/>
                <a:gd name="T5" fmla="*/ 2 h 132"/>
                <a:gd name="T6" fmla="*/ 113 w 129"/>
                <a:gd name="T7" fmla="*/ 3 h 132"/>
                <a:gd name="T8" fmla="*/ 2 w 129"/>
                <a:gd name="T9" fmla="*/ 116 h 132"/>
                <a:gd name="T10" fmla="*/ 8 w 129"/>
                <a:gd name="T11" fmla="*/ 129 h 132"/>
                <a:gd name="T12" fmla="*/ 22 w 129"/>
                <a:gd name="T13" fmla="*/ 124 h 132"/>
                <a:gd name="T14" fmla="*/ 122 w 129"/>
                <a:gd name="T15" fmla="*/ 21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32">
                  <a:moveTo>
                    <a:pt x="122" y="21"/>
                  </a:moveTo>
                  <a:cubicBezTo>
                    <a:pt x="127" y="19"/>
                    <a:pt x="129" y="13"/>
                    <a:pt x="127" y="8"/>
                  </a:cubicBezTo>
                  <a:cubicBezTo>
                    <a:pt x="125" y="2"/>
                    <a:pt x="119" y="0"/>
                    <a:pt x="113" y="2"/>
                  </a:cubicBezTo>
                  <a:cubicBezTo>
                    <a:pt x="113" y="2"/>
                    <a:pt x="113" y="3"/>
                    <a:pt x="113" y="3"/>
                  </a:cubicBezTo>
                  <a:cubicBezTo>
                    <a:pt x="64" y="24"/>
                    <a:pt x="24" y="63"/>
                    <a:pt x="2" y="116"/>
                  </a:cubicBezTo>
                  <a:cubicBezTo>
                    <a:pt x="0" y="121"/>
                    <a:pt x="3" y="127"/>
                    <a:pt x="8" y="129"/>
                  </a:cubicBezTo>
                  <a:cubicBezTo>
                    <a:pt x="14" y="132"/>
                    <a:pt x="20" y="129"/>
                    <a:pt x="22" y="124"/>
                  </a:cubicBezTo>
                  <a:cubicBezTo>
                    <a:pt x="41" y="76"/>
                    <a:pt x="78" y="40"/>
                    <a:pt x="12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35" name="Group 104">
            <a:extLst>
              <a:ext uri="{FF2B5EF4-FFF2-40B4-BE49-F238E27FC236}">
                <a16:creationId xmlns:a16="http://schemas.microsoft.com/office/drawing/2014/main" id="{18E413D5-D81D-43CA-BFFB-050397755222}"/>
              </a:ext>
            </a:extLst>
          </p:cNvPr>
          <p:cNvGrpSpPr/>
          <p:nvPr/>
        </p:nvGrpSpPr>
        <p:grpSpPr>
          <a:xfrm>
            <a:off x="5286440" y="3143295"/>
            <a:ext cx="1549965" cy="1549965"/>
            <a:chOff x="6964641" y="2706230"/>
            <a:chExt cx="1620000" cy="1620000"/>
          </a:xfrm>
        </p:grpSpPr>
        <p:sp>
          <p:nvSpPr>
            <p:cNvPr id="136" name="Oval 105">
              <a:extLst>
                <a:ext uri="{FF2B5EF4-FFF2-40B4-BE49-F238E27FC236}">
                  <a16:creationId xmlns:a16="http://schemas.microsoft.com/office/drawing/2014/main" id="{EA30EF02-A3EB-4140-ABCA-F5F959A7CD38}"/>
                </a:ext>
              </a:extLst>
            </p:cNvPr>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7" name="Oval 106">
              <a:extLst>
                <a:ext uri="{FF2B5EF4-FFF2-40B4-BE49-F238E27FC236}">
                  <a16:creationId xmlns:a16="http://schemas.microsoft.com/office/drawing/2014/main" id="{52CAD875-2774-4A6E-96E8-410B046CABCF}"/>
                </a:ext>
              </a:extLst>
            </p:cNvPr>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38" name="Group 107">
            <a:extLst>
              <a:ext uri="{FF2B5EF4-FFF2-40B4-BE49-F238E27FC236}">
                <a16:creationId xmlns:a16="http://schemas.microsoft.com/office/drawing/2014/main" id="{481F63BF-CD6D-4B42-913E-A65DE29C2C4D}"/>
              </a:ext>
            </a:extLst>
          </p:cNvPr>
          <p:cNvGrpSpPr/>
          <p:nvPr/>
        </p:nvGrpSpPr>
        <p:grpSpPr>
          <a:xfrm>
            <a:off x="5665789" y="3477999"/>
            <a:ext cx="779521" cy="833892"/>
            <a:chOff x="7148350" y="5290017"/>
            <a:chExt cx="271233" cy="269186"/>
          </a:xfrm>
          <a:solidFill>
            <a:schemeClr val="accent5"/>
          </a:solidFill>
        </p:grpSpPr>
        <p:sp>
          <p:nvSpPr>
            <p:cNvPr id="139" name="Freeform 921">
              <a:extLst>
                <a:ext uri="{FF2B5EF4-FFF2-40B4-BE49-F238E27FC236}">
                  <a16:creationId xmlns:a16="http://schemas.microsoft.com/office/drawing/2014/main" id="{4AD740BF-982D-4969-BF85-6578B6B8EAF1}"/>
                </a:ext>
              </a:extLst>
            </p:cNvPr>
            <p:cNvSpPr>
              <a:spLocks/>
            </p:cNvSpPr>
            <p:nvPr/>
          </p:nvSpPr>
          <p:spPr bwMode="auto">
            <a:xfrm>
              <a:off x="7309395" y="5424609"/>
              <a:ext cx="28253" cy="106553"/>
            </a:xfrm>
            <a:custGeom>
              <a:avLst/>
              <a:gdLst>
                <a:gd name="T0" fmla="*/ 9 w 19"/>
                <a:gd name="T1" fmla="*/ 73 h 73"/>
                <a:gd name="T2" fmla="*/ 0 w 19"/>
                <a:gd name="T3" fmla="*/ 64 h 73"/>
                <a:gd name="T4" fmla="*/ 0 w 19"/>
                <a:gd name="T5" fmla="*/ 9 h 73"/>
                <a:gd name="T6" fmla="*/ 9 w 19"/>
                <a:gd name="T7" fmla="*/ 0 h 73"/>
                <a:gd name="T8" fmla="*/ 19 w 19"/>
                <a:gd name="T9" fmla="*/ 9 h 73"/>
                <a:gd name="T10" fmla="*/ 19 w 19"/>
                <a:gd name="T11" fmla="*/ 64 h 73"/>
                <a:gd name="T12" fmla="*/ 9 w 19"/>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9" h="73">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0" name="Freeform 922">
              <a:extLst>
                <a:ext uri="{FF2B5EF4-FFF2-40B4-BE49-F238E27FC236}">
                  <a16:creationId xmlns:a16="http://schemas.microsoft.com/office/drawing/2014/main" id="{8AD77F60-B2D9-4D65-B332-CE54F3810C47}"/>
                </a:ext>
              </a:extLst>
            </p:cNvPr>
            <p:cNvSpPr>
              <a:spLocks/>
            </p:cNvSpPr>
            <p:nvPr/>
          </p:nvSpPr>
          <p:spPr bwMode="auto">
            <a:xfrm>
              <a:off x="7230285" y="5424609"/>
              <a:ext cx="28253" cy="106553"/>
            </a:xfrm>
            <a:custGeom>
              <a:avLst/>
              <a:gdLst>
                <a:gd name="T0" fmla="*/ 9 w 19"/>
                <a:gd name="T1" fmla="*/ 73 h 73"/>
                <a:gd name="T2" fmla="*/ 0 w 19"/>
                <a:gd name="T3" fmla="*/ 64 h 73"/>
                <a:gd name="T4" fmla="*/ 0 w 19"/>
                <a:gd name="T5" fmla="*/ 9 h 73"/>
                <a:gd name="T6" fmla="*/ 9 w 19"/>
                <a:gd name="T7" fmla="*/ 0 h 73"/>
                <a:gd name="T8" fmla="*/ 19 w 19"/>
                <a:gd name="T9" fmla="*/ 9 h 73"/>
                <a:gd name="T10" fmla="*/ 19 w 19"/>
                <a:gd name="T11" fmla="*/ 64 h 73"/>
                <a:gd name="T12" fmla="*/ 9 w 19"/>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9" h="73">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1" name="Freeform 923">
              <a:extLst>
                <a:ext uri="{FF2B5EF4-FFF2-40B4-BE49-F238E27FC236}">
                  <a16:creationId xmlns:a16="http://schemas.microsoft.com/office/drawing/2014/main" id="{64554B85-6DF5-440E-AA0F-F1B02D42F2D2}"/>
                </a:ext>
              </a:extLst>
            </p:cNvPr>
            <p:cNvSpPr>
              <a:spLocks/>
            </p:cNvSpPr>
            <p:nvPr/>
          </p:nvSpPr>
          <p:spPr bwMode="auto">
            <a:xfrm>
              <a:off x="7269840" y="5449846"/>
              <a:ext cx="28253" cy="109357"/>
            </a:xfrm>
            <a:custGeom>
              <a:avLst/>
              <a:gdLst>
                <a:gd name="T0" fmla="*/ 9 w 18"/>
                <a:gd name="T1" fmla="*/ 74 h 74"/>
                <a:gd name="T2" fmla="*/ 0 w 18"/>
                <a:gd name="T3" fmla="*/ 65 h 74"/>
                <a:gd name="T4" fmla="*/ 0 w 18"/>
                <a:gd name="T5" fmla="*/ 9 h 74"/>
                <a:gd name="T6" fmla="*/ 9 w 18"/>
                <a:gd name="T7" fmla="*/ 0 h 74"/>
                <a:gd name="T8" fmla="*/ 18 w 18"/>
                <a:gd name="T9" fmla="*/ 9 h 74"/>
                <a:gd name="T10" fmla="*/ 18 w 18"/>
                <a:gd name="T11" fmla="*/ 65 h 74"/>
                <a:gd name="T12" fmla="*/ 9 w 18"/>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8" h="74">
                  <a:moveTo>
                    <a:pt x="9" y="74"/>
                  </a:moveTo>
                  <a:cubicBezTo>
                    <a:pt x="4" y="74"/>
                    <a:pt x="0" y="70"/>
                    <a:pt x="0" y="65"/>
                  </a:cubicBezTo>
                  <a:cubicBezTo>
                    <a:pt x="0" y="9"/>
                    <a:pt x="0" y="9"/>
                    <a:pt x="0" y="9"/>
                  </a:cubicBezTo>
                  <a:cubicBezTo>
                    <a:pt x="0" y="4"/>
                    <a:pt x="4" y="0"/>
                    <a:pt x="9" y="0"/>
                  </a:cubicBezTo>
                  <a:cubicBezTo>
                    <a:pt x="14" y="0"/>
                    <a:pt x="18" y="4"/>
                    <a:pt x="18" y="9"/>
                  </a:cubicBezTo>
                  <a:cubicBezTo>
                    <a:pt x="18" y="65"/>
                    <a:pt x="18" y="65"/>
                    <a:pt x="18" y="65"/>
                  </a:cubicBezTo>
                  <a:cubicBezTo>
                    <a:pt x="18" y="70"/>
                    <a:pt x="14" y="74"/>
                    <a:pt x="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2" name="Freeform 924">
              <a:extLst>
                <a:ext uri="{FF2B5EF4-FFF2-40B4-BE49-F238E27FC236}">
                  <a16:creationId xmlns:a16="http://schemas.microsoft.com/office/drawing/2014/main" id="{D86FEC05-0A3C-4FD3-8A1A-E989BB2F756B}"/>
                </a:ext>
              </a:extLst>
            </p:cNvPr>
            <p:cNvSpPr>
              <a:spLocks/>
            </p:cNvSpPr>
            <p:nvPr/>
          </p:nvSpPr>
          <p:spPr bwMode="auto">
            <a:xfrm>
              <a:off x="7148350" y="5290017"/>
              <a:ext cx="271233" cy="187870"/>
            </a:xfrm>
            <a:custGeom>
              <a:avLst/>
              <a:gdLst>
                <a:gd name="T0" fmla="*/ 37 w 184"/>
                <a:gd name="T1" fmla="*/ 129 h 129"/>
                <a:gd name="T2" fmla="*/ 0 w 184"/>
                <a:gd name="T3" fmla="*/ 92 h 129"/>
                <a:gd name="T4" fmla="*/ 28 w 184"/>
                <a:gd name="T5" fmla="*/ 56 h 129"/>
                <a:gd name="T6" fmla="*/ 28 w 184"/>
                <a:gd name="T7" fmla="*/ 55 h 129"/>
                <a:gd name="T8" fmla="*/ 83 w 184"/>
                <a:gd name="T9" fmla="*/ 0 h 129"/>
                <a:gd name="T10" fmla="*/ 135 w 184"/>
                <a:gd name="T11" fmla="*/ 37 h 129"/>
                <a:gd name="T12" fmla="*/ 184 w 184"/>
                <a:gd name="T13" fmla="*/ 83 h 129"/>
                <a:gd name="T14" fmla="*/ 150 w 184"/>
                <a:gd name="T15" fmla="*/ 127 h 129"/>
                <a:gd name="T16" fmla="*/ 139 w 184"/>
                <a:gd name="T17" fmla="*/ 121 h 129"/>
                <a:gd name="T18" fmla="*/ 145 w 184"/>
                <a:gd name="T19" fmla="*/ 109 h 129"/>
                <a:gd name="T20" fmla="*/ 165 w 184"/>
                <a:gd name="T21" fmla="*/ 83 h 129"/>
                <a:gd name="T22" fmla="*/ 138 w 184"/>
                <a:gd name="T23" fmla="*/ 55 h 129"/>
                <a:gd name="T24" fmla="*/ 130 w 184"/>
                <a:gd name="T25" fmla="*/ 56 h 129"/>
                <a:gd name="T26" fmla="*/ 120 w 184"/>
                <a:gd name="T27" fmla="*/ 59 h 129"/>
                <a:gd name="T28" fmla="*/ 119 w 184"/>
                <a:gd name="T29" fmla="*/ 49 h 129"/>
                <a:gd name="T30" fmla="*/ 83 w 184"/>
                <a:gd name="T31" fmla="*/ 18 h 129"/>
                <a:gd name="T32" fmla="*/ 46 w 184"/>
                <a:gd name="T33" fmla="*/ 55 h 129"/>
                <a:gd name="T34" fmla="*/ 47 w 184"/>
                <a:gd name="T35" fmla="*/ 63 h 129"/>
                <a:gd name="T36" fmla="*/ 49 w 184"/>
                <a:gd name="T37" fmla="*/ 74 h 129"/>
                <a:gd name="T38" fmla="*/ 36 w 184"/>
                <a:gd name="T39" fmla="*/ 73 h 129"/>
                <a:gd name="T40" fmla="*/ 18 w 184"/>
                <a:gd name="T41" fmla="*/ 92 h 129"/>
                <a:gd name="T42" fmla="*/ 37 w 184"/>
                <a:gd name="T43" fmla="*/ 110 h 129"/>
                <a:gd name="T44" fmla="*/ 46 w 184"/>
                <a:gd name="T45" fmla="*/ 119 h 129"/>
                <a:gd name="T46" fmla="*/ 37 w 184"/>
                <a:gd name="T4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29">
                  <a:moveTo>
                    <a:pt x="37" y="129"/>
                  </a:moveTo>
                  <a:cubicBezTo>
                    <a:pt x="16" y="129"/>
                    <a:pt x="0" y="112"/>
                    <a:pt x="0" y="92"/>
                  </a:cubicBezTo>
                  <a:cubicBezTo>
                    <a:pt x="0" y="75"/>
                    <a:pt x="12" y="60"/>
                    <a:pt x="28" y="56"/>
                  </a:cubicBezTo>
                  <a:cubicBezTo>
                    <a:pt x="28" y="56"/>
                    <a:pt x="28" y="56"/>
                    <a:pt x="28" y="55"/>
                  </a:cubicBezTo>
                  <a:cubicBezTo>
                    <a:pt x="28" y="25"/>
                    <a:pt x="52" y="0"/>
                    <a:pt x="83" y="0"/>
                  </a:cubicBezTo>
                  <a:cubicBezTo>
                    <a:pt x="106" y="0"/>
                    <a:pt x="127" y="15"/>
                    <a:pt x="135" y="37"/>
                  </a:cubicBezTo>
                  <a:cubicBezTo>
                    <a:pt x="162" y="35"/>
                    <a:pt x="184" y="56"/>
                    <a:pt x="184" y="83"/>
                  </a:cubicBezTo>
                  <a:cubicBezTo>
                    <a:pt x="184" y="103"/>
                    <a:pt x="170" y="121"/>
                    <a:pt x="150" y="127"/>
                  </a:cubicBezTo>
                  <a:cubicBezTo>
                    <a:pt x="145" y="128"/>
                    <a:pt x="140" y="125"/>
                    <a:pt x="139" y="121"/>
                  </a:cubicBezTo>
                  <a:cubicBezTo>
                    <a:pt x="137" y="116"/>
                    <a:pt x="140" y="111"/>
                    <a:pt x="145" y="109"/>
                  </a:cubicBezTo>
                  <a:cubicBezTo>
                    <a:pt x="157" y="106"/>
                    <a:pt x="165" y="95"/>
                    <a:pt x="165" y="83"/>
                  </a:cubicBezTo>
                  <a:cubicBezTo>
                    <a:pt x="165" y="68"/>
                    <a:pt x="153" y="55"/>
                    <a:pt x="138" y="55"/>
                  </a:cubicBezTo>
                  <a:cubicBezTo>
                    <a:pt x="136" y="55"/>
                    <a:pt x="133" y="56"/>
                    <a:pt x="130" y="56"/>
                  </a:cubicBezTo>
                  <a:cubicBezTo>
                    <a:pt x="120" y="59"/>
                    <a:pt x="120" y="59"/>
                    <a:pt x="120" y="59"/>
                  </a:cubicBezTo>
                  <a:cubicBezTo>
                    <a:pt x="119" y="49"/>
                    <a:pt x="119" y="49"/>
                    <a:pt x="119" y="49"/>
                  </a:cubicBezTo>
                  <a:cubicBezTo>
                    <a:pt x="116" y="31"/>
                    <a:pt x="101" y="18"/>
                    <a:pt x="83" y="18"/>
                  </a:cubicBezTo>
                  <a:cubicBezTo>
                    <a:pt x="62" y="18"/>
                    <a:pt x="46" y="35"/>
                    <a:pt x="46" y="55"/>
                  </a:cubicBezTo>
                  <a:cubicBezTo>
                    <a:pt x="46" y="58"/>
                    <a:pt x="46" y="60"/>
                    <a:pt x="47" y="63"/>
                  </a:cubicBezTo>
                  <a:cubicBezTo>
                    <a:pt x="49" y="74"/>
                    <a:pt x="49" y="74"/>
                    <a:pt x="49" y="74"/>
                  </a:cubicBezTo>
                  <a:cubicBezTo>
                    <a:pt x="36" y="73"/>
                    <a:pt x="36" y="73"/>
                    <a:pt x="36" y="73"/>
                  </a:cubicBezTo>
                  <a:cubicBezTo>
                    <a:pt x="27" y="74"/>
                    <a:pt x="18" y="82"/>
                    <a:pt x="18" y="92"/>
                  </a:cubicBezTo>
                  <a:cubicBezTo>
                    <a:pt x="18" y="102"/>
                    <a:pt x="27" y="110"/>
                    <a:pt x="37" y="110"/>
                  </a:cubicBezTo>
                  <a:cubicBezTo>
                    <a:pt x="42" y="110"/>
                    <a:pt x="46" y="114"/>
                    <a:pt x="46" y="119"/>
                  </a:cubicBezTo>
                  <a:cubicBezTo>
                    <a:pt x="46" y="125"/>
                    <a:pt x="42" y="129"/>
                    <a:pt x="37"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43" name="object 11">
            <a:extLst>
              <a:ext uri="{FF2B5EF4-FFF2-40B4-BE49-F238E27FC236}">
                <a16:creationId xmlns:a16="http://schemas.microsoft.com/office/drawing/2014/main" id="{A11EB4ED-DDDB-4A27-A584-D29DF8F0395C}"/>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321740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课题研究的主要方法</a:t>
            </a:r>
            <a:endParaRPr sz="3200" dirty="0">
              <a:latin typeface="微软雅黑" panose="020B0503020204020204" pitchFamily="34" charset="-122"/>
              <a:ea typeface="微软雅黑" panose="020B0503020204020204" pitchFamily="34" charset="-122"/>
            </a:endParaRPr>
          </a:p>
        </p:txBody>
      </p:sp>
      <p:sp>
        <p:nvSpPr>
          <p:cNvPr id="19" name="Freeform 9">
            <a:extLst>
              <a:ext uri="{FF2B5EF4-FFF2-40B4-BE49-F238E27FC236}">
                <a16:creationId xmlns:a16="http://schemas.microsoft.com/office/drawing/2014/main" id="{AFBFCC46-6A10-4033-B0CD-96B59DB6783F}"/>
              </a:ext>
            </a:extLst>
          </p:cNvPr>
          <p:cNvSpPr>
            <a:spLocks/>
          </p:cNvSpPr>
          <p:nvPr/>
        </p:nvSpPr>
        <p:spPr bwMode="auto">
          <a:xfrm>
            <a:off x="3508716" y="1981200"/>
            <a:ext cx="1672252" cy="1672251"/>
          </a:xfrm>
          <a:custGeom>
            <a:avLst/>
            <a:gdLst>
              <a:gd name="T0" fmla="*/ 230 w 460"/>
              <a:gd name="T1" fmla="*/ 460 h 460"/>
              <a:gd name="T2" fmla="*/ 431 w 460"/>
              <a:gd name="T3" fmla="*/ 346 h 460"/>
              <a:gd name="T4" fmla="*/ 460 w 460"/>
              <a:gd name="T5" fmla="*/ 230 h 460"/>
              <a:gd name="T6" fmla="*/ 460 w 460"/>
              <a:gd name="T7" fmla="*/ 0 h 460"/>
              <a:gd name="T8" fmla="*/ 230 w 460"/>
              <a:gd name="T9" fmla="*/ 0 h 460"/>
              <a:gd name="T10" fmla="*/ 29 w 460"/>
              <a:gd name="T11" fmla="*/ 114 h 460"/>
              <a:gd name="T12" fmla="*/ 0 w 460"/>
              <a:gd name="T13" fmla="*/ 230 h 460"/>
              <a:gd name="T14" fmla="*/ 0 w 460"/>
              <a:gd name="T15" fmla="*/ 460 h 460"/>
              <a:gd name="T16" fmla="*/ 23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230" y="460"/>
                </a:moveTo>
                <a:cubicBezTo>
                  <a:pt x="325" y="460"/>
                  <a:pt x="393" y="421"/>
                  <a:pt x="431" y="346"/>
                </a:cubicBezTo>
                <a:cubicBezTo>
                  <a:pt x="459" y="288"/>
                  <a:pt x="460" y="230"/>
                  <a:pt x="460" y="230"/>
                </a:cubicBezTo>
                <a:cubicBezTo>
                  <a:pt x="460" y="0"/>
                  <a:pt x="460" y="0"/>
                  <a:pt x="460" y="0"/>
                </a:cubicBezTo>
                <a:cubicBezTo>
                  <a:pt x="230" y="0"/>
                  <a:pt x="230" y="0"/>
                  <a:pt x="230" y="0"/>
                </a:cubicBezTo>
                <a:cubicBezTo>
                  <a:pt x="134" y="0"/>
                  <a:pt x="67" y="38"/>
                  <a:pt x="29" y="114"/>
                </a:cubicBezTo>
                <a:cubicBezTo>
                  <a:pt x="0" y="171"/>
                  <a:pt x="0" y="229"/>
                  <a:pt x="0" y="230"/>
                </a:cubicBezTo>
                <a:cubicBezTo>
                  <a:pt x="0" y="460"/>
                  <a:pt x="0" y="460"/>
                  <a:pt x="0" y="460"/>
                </a:cubicBezTo>
                <a:lnTo>
                  <a:pt x="230" y="460"/>
                </a:lnTo>
                <a:close/>
              </a:path>
            </a:pathLst>
          </a:custGeom>
          <a:solidFill>
            <a:schemeClr val="accent2"/>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a:solidFill>
                  <a:schemeClr val="bg1"/>
                </a:solidFill>
                <a:cs typeface="+mn-ea"/>
                <a:sym typeface="+mn-lt"/>
              </a:rPr>
              <a:t>W</a:t>
            </a:r>
            <a:endParaRPr lang="en-US" sz="7200" dirty="0">
              <a:solidFill>
                <a:schemeClr val="bg1"/>
              </a:solidFill>
              <a:cs typeface="+mn-ea"/>
              <a:sym typeface="+mn-lt"/>
            </a:endParaRPr>
          </a:p>
        </p:txBody>
      </p:sp>
      <p:sp>
        <p:nvSpPr>
          <p:cNvPr id="20" name="Freeform 10">
            <a:extLst>
              <a:ext uri="{FF2B5EF4-FFF2-40B4-BE49-F238E27FC236}">
                <a16:creationId xmlns:a16="http://schemas.microsoft.com/office/drawing/2014/main" id="{EEAC899E-4684-4A8E-83E3-FB90CBBF0AD6}"/>
              </a:ext>
            </a:extLst>
          </p:cNvPr>
          <p:cNvSpPr>
            <a:spLocks/>
          </p:cNvSpPr>
          <p:nvPr/>
        </p:nvSpPr>
        <p:spPr bwMode="auto">
          <a:xfrm>
            <a:off x="1600200" y="1981200"/>
            <a:ext cx="1672252" cy="1672251"/>
          </a:xfrm>
          <a:custGeom>
            <a:avLst/>
            <a:gdLst>
              <a:gd name="T0" fmla="*/ 460 w 460"/>
              <a:gd name="T1" fmla="*/ 460 h 460"/>
              <a:gd name="T2" fmla="*/ 460 w 460"/>
              <a:gd name="T3" fmla="*/ 230 h 460"/>
              <a:gd name="T4" fmla="*/ 346 w 460"/>
              <a:gd name="T5" fmla="*/ 29 h 460"/>
              <a:gd name="T6" fmla="*/ 230 w 460"/>
              <a:gd name="T7" fmla="*/ 0 h 460"/>
              <a:gd name="T8" fmla="*/ 0 w 460"/>
              <a:gd name="T9" fmla="*/ 0 h 460"/>
              <a:gd name="T10" fmla="*/ 0 w 460"/>
              <a:gd name="T11" fmla="*/ 230 h 460"/>
              <a:gd name="T12" fmla="*/ 114 w 460"/>
              <a:gd name="T13" fmla="*/ 431 h 460"/>
              <a:gd name="T14" fmla="*/ 230 w 460"/>
              <a:gd name="T15" fmla="*/ 460 h 460"/>
              <a:gd name="T16" fmla="*/ 46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460" y="460"/>
                </a:moveTo>
                <a:cubicBezTo>
                  <a:pt x="460" y="230"/>
                  <a:pt x="460" y="230"/>
                  <a:pt x="460" y="230"/>
                </a:cubicBezTo>
                <a:cubicBezTo>
                  <a:pt x="460" y="134"/>
                  <a:pt x="421" y="67"/>
                  <a:pt x="346" y="29"/>
                </a:cubicBezTo>
                <a:cubicBezTo>
                  <a:pt x="288" y="0"/>
                  <a:pt x="230" y="0"/>
                  <a:pt x="230" y="0"/>
                </a:cubicBezTo>
                <a:cubicBezTo>
                  <a:pt x="0" y="0"/>
                  <a:pt x="0" y="0"/>
                  <a:pt x="0" y="0"/>
                </a:cubicBezTo>
                <a:cubicBezTo>
                  <a:pt x="0" y="230"/>
                  <a:pt x="0" y="230"/>
                  <a:pt x="0" y="230"/>
                </a:cubicBezTo>
                <a:cubicBezTo>
                  <a:pt x="0" y="325"/>
                  <a:pt x="38" y="393"/>
                  <a:pt x="114" y="431"/>
                </a:cubicBezTo>
                <a:cubicBezTo>
                  <a:pt x="171" y="459"/>
                  <a:pt x="229" y="460"/>
                  <a:pt x="230" y="460"/>
                </a:cubicBezTo>
                <a:lnTo>
                  <a:pt x="460" y="460"/>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S</a:t>
            </a:r>
          </a:p>
        </p:txBody>
      </p:sp>
      <p:sp>
        <p:nvSpPr>
          <p:cNvPr id="21" name="Freeform 11">
            <a:extLst>
              <a:ext uri="{FF2B5EF4-FFF2-40B4-BE49-F238E27FC236}">
                <a16:creationId xmlns:a16="http://schemas.microsoft.com/office/drawing/2014/main" id="{8D5B3161-A713-424F-9BC2-4E633907A2C8}"/>
              </a:ext>
            </a:extLst>
          </p:cNvPr>
          <p:cNvSpPr>
            <a:spLocks/>
          </p:cNvSpPr>
          <p:nvPr/>
        </p:nvSpPr>
        <p:spPr bwMode="auto">
          <a:xfrm>
            <a:off x="3508716" y="3889715"/>
            <a:ext cx="1672252" cy="1672251"/>
          </a:xfrm>
          <a:custGeom>
            <a:avLst/>
            <a:gdLst>
              <a:gd name="T0" fmla="*/ 460 w 460"/>
              <a:gd name="T1" fmla="*/ 460 h 460"/>
              <a:gd name="T2" fmla="*/ 460 w 460"/>
              <a:gd name="T3" fmla="*/ 230 h 460"/>
              <a:gd name="T4" fmla="*/ 430 w 460"/>
              <a:gd name="T5" fmla="*/ 113 h 460"/>
              <a:gd name="T6" fmla="*/ 230 w 460"/>
              <a:gd name="T7" fmla="*/ 0 h 460"/>
              <a:gd name="T8" fmla="*/ 0 w 460"/>
              <a:gd name="T9" fmla="*/ 0 h 460"/>
              <a:gd name="T10" fmla="*/ 0 w 460"/>
              <a:gd name="T11" fmla="*/ 230 h 460"/>
              <a:gd name="T12" fmla="*/ 29 w 460"/>
              <a:gd name="T13" fmla="*/ 347 h 460"/>
              <a:gd name="T14" fmla="*/ 230 w 460"/>
              <a:gd name="T15" fmla="*/ 460 h 460"/>
              <a:gd name="T16" fmla="*/ 46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460" y="460"/>
                </a:moveTo>
                <a:cubicBezTo>
                  <a:pt x="460" y="230"/>
                  <a:pt x="460" y="230"/>
                  <a:pt x="460" y="230"/>
                </a:cubicBezTo>
                <a:cubicBezTo>
                  <a:pt x="460" y="229"/>
                  <a:pt x="459" y="170"/>
                  <a:pt x="430" y="113"/>
                </a:cubicBezTo>
                <a:cubicBezTo>
                  <a:pt x="392" y="38"/>
                  <a:pt x="325" y="0"/>
                  <a:pt x="230" y="0"/>
                </a:cubicBezTo>
                <a:cubicBezTo>
                  <a:pt x="0" y="0"/>
                  <a:pt x="0" y="0"/>
                  <a:pt x="0" y="0"/>
                </a:cubicBezTo>
                <a:cubicBezTo>
                  <a:pt x="0" y="230"/>
                  <a:pt x="0" y="230"/>
                  <a:pt x="0" y="230"/>
                </a:cubicBezTo>
                <a:cubicBezTo>
                  <a:pt x="0" y="230"/>
                  <a:pt x="0" y="289"/>
                  <a:pt x="29" y="347"/>
                </a:cubicBezTo>
                <a:cubicBezTo>
                  <a:pt x="67" y="422"/>
                  <a:pt x="135" y="460"/>
                  <a:pt x="230" y="460"/>
                </a:cubicBezTo>
                <a:lnTo>
                  <a:pt x="460" y="460"/>
                </a:lnTo>
                <a:close/>
              </a:path>
            </a:pathLst>
          </a:custGeom>
          <a:solidFill>
            <a:schemeClr val="accent3"/>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O</a:t>
            </a:r>
          </a:p>
        </p:txBody>
      </p:sp>
      <p:sp>
        <p:nvSpPr>
          <p:cNvPr id="22" name="Freeform 12">
            <a:extLst>
              <a:ext uri="{FF2B5EF4-FFF2-40B4-BE49-F238E27FC236}">
                <a16:creationId xmlns:a16="http://schemas.microsoft.com/office/drawing/2014/main" id="{792A7BB3-D4A4-4E6B-A74E-BA83A832D3A9}"/>
              </a:ext>
            </a:extLst>
          </p:cNvPr>
          <p:cNvSpPr>
            <a:spLocks/>
          </p:cNvSpPr>
          <p:nvPr/>
        </p:nvSpPr>
        <p:spPr bwMode="auto">
          <a:xfrm>
            <a:off x="1600200" y="3889715"/>
            <a:ext cx="1672252" cy="1672251"/>
          </a:xfrm>
          <a:custGeom>
            <a:avLst/>
            <a:gdLst>
              <a:gd name="T0" fmla="*/ 230 w 460"/>
              <a:gd name="T1" fmla="*/ 460 h 460"/>
              <a:gd name="T2" fmla="*/ 347 w 460"/>
              <a:gd name="T3" fmla="*/ 430 h 460"/>
              <a:gd name="T4" fmla="*/ 460 w 460"/>
              <a:gd name="T5" fmla="*/ 230 h 460"/>
              <a:gd name="T6" fmla="*/ 460 w 460"/>
              <a:gd name="T7" fmla="*/ 0 h 460"/>
              <a:gd name="T8" fmla="*/ 230 w 460"/>
              <a:gd name="T9" fmla="*/ 0 h 460"/>
              <a:gd name="T10" fmla="*/ 113 w 460"/>
              <a:gd name="T11" fmla="*/ 29 h 460"/>
              <a:gd name="T12" fmla="*/ 0 w 460"/>
              <a:gd name="T13" fmla="*/ 230 h 460"/>
              <a:gd name="T14" fmla="*/ 0 w 460"/>
              <a:gd name="T15" fmla="*/ 460 h 460"/>
              <a:gd name="T16" fmla="*/ 23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230" y="460"/>
                </a:moveTo>
                <a:cubicBezTo>
                  <a:pt x="230" y="460"/>
                  <a:pt x="289" y="459"/>
                  <a:pt x="347" y="430"/>
                </a:cubicBezTo>
                <a:cubicBezTo>
                  <a:pt x="422" y="392"/>
                  <a:pt x="460" y="325"/>
                  <a:pt x="460" y="230"/>
                </a:cubicBezTo>
                <a:cubicBezTo>
                  <a:pt x="460" y="0"/>
                  <a:pt x="460" y="0"/>
                  <a:pt x="460" y="0"/>
                </a:cubicBezTo>
                <a:cubicBezTo>
                  <a:pt x="230" y="0"/>
                  <a:pt x="230" y="0"/>
                  <a:pt x="230" y="0"/>
                </a:cubicBezTo>
                <a:cubicBezTo>
                  <a:pt x="229" y="0"/>
                  <a:pt x="170" y="0"/>
                  <a:pt x="113" y="29"/>
                </a:cubicBezTo>
                <a:cubicBezTo>
                  <a:pt x="38" y="67"/>
                  <a:pt x="0" y="135"/>
                  <a:pt x="0" y="230"/>
                </a:cubicBezTo>
                <a:cubicBezTo>
                  <a:pt x="0" y="460"/>
                  <a:pt x="0" y="460"/>
                  <a:pt x="0" y="460"/>
                </a:cubicBezTo>
                <a:lnTo>
                  <a:pt x="230" y="460"/>
                </a:lnTo>
                <a:close/>
              </a:path>
            </a:pathLst>
          </a:custGeom>
          <a:solidFill>
            <a:schemeClr val="accent4"/>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T</a:t>
            </a:r>
          </a:p>
        </p:txBody>
      </p:sp>
      <p:cxnSp>
        <p:nvCxnSpPr>
          <p:cNvPr id="23" name="Straight Connector 34">
            <a:extLst>
              <a:ext uri="{FF2B5EF4-FFF2-40B4-BE49-F238E27FC236}">
                <a16:creationId xmlns:a16="http://schemas.microsoft.com/office/drawing/2014/main" id="{85893AF2-89F8-453B-B44F-CA48D6FBA5A0}"/>
              </a:ext>
            </a:extLst>
          </p:cNvPr>
          <p:cNvCxnSpPr/>
          <p:nvPr/>
        </p:nvCxnSpPr>
        <p:spPr>
          <a:xfrm>
            <a:off x="5658761" y="1519507"/>
            <a:ext cx="0" cy="4274748"/>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Freeform 29">
            <a:extLst>
              <a:ext uri="{FF2B5EF4-FFF2-40B4-BE49-F238E27FC236}">
                <a16:creationId xmlns:a16="http://schemas.microsoft.com/office/drawing/2014/main" id="{25C59C3F-ED44-4BC5-A8B1-09B69F2B6141}"/>
              </a:ext>
            </a:extLst>
          </p:cNvPr>
          <p:cNvSpPr>
            <a:spLocks noEditPoints="1"/>
          </p:cNvSpPr>
          <p:nvPr/>
        </p:nvSpPr>
        <p:spPr bwMode="auto">
          <a:xfrm>
            <a:off x="6232480" y="2341210"/>
            <a:ext cx="481012" cy="48101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a typeface="微软雅黑" panose="020B0503020204020204" pitchFamily="34" charset="-122"/>
              <a:cs typeface="+mn-ea"/>
              <a:sym typeface="+mn-lt"/>
            </a:endParaRPr>
          </a:p>
        </p:txBody>
      </p:sp>
      <p:grpSp>
        <p:nvGrpSpPr>
          <p:cNvPr id="25" name="Group 46">
            <a:extLst>
              <a:ext uri="{FF2B5EF4-FFF2-40B4-BE49-F238E27FC236}">
                <a16:creationId xmlns:a16="http://schemas.microsoft.com/office/drawing/2014/main" id="{4A2A5B83-6367-402A-AAB9-B8FB7AAD9E3A}"/>
              </a:ext>
            </a:extLst>
          </p:cNvPr>
          <p:cNvGrpSpPr/>
          <p:nvPr/>
        </p:nvGrpSpPr>
        <p:grpSpPr>
          <a:xfrm>
            <a:off x="6224543" y="3428288"/>
            <a:ext cx="496887" cy="466725"/>
            <a:chOff x="5160963" y="4846638"/>
            <a:chExt cx="496887" cy="466725"/>
          </a:xfrm>
          <a:solidFill>
            <a:schemeClr val="accent2"/>
          </a:solidFill>
        </p:grpSpPr>
        <p:sp>
          <p:nvSpPr>
            <p:cNvPr id="26" name="Oval 17">
              <a:extLst>
                <a:ext uri="{FF2B5EF4-FFF2-40B4-BE49-F238E27FC236}">
                  <a16:creationId xmlns:a16="http://schemas.microsoft.com/office/drawing/2014/main" id="{886D5F7F-AF3F-48FA-8051-2A32E6109D7C}"/>
                </a:ext>
              </a:extLst>
            </p:cNvPr>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27" name="Freeform 18">
              <a:extLst>
                <a:ext uri="{FF2B5EF4-FFF2-40B4-BE49-F238E27FC236}">
                  <a16:creationId xmlns:a16="http://schemas.microsoft.com/office/drawing/2014/main" id="{C8B493AD-5A77-4276-88BD-C6034B16A439}"/>
                </a:ext>
              </a:extLst>
            </p:cNvPr>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grpSp>
      <p:grpSp>
        <p:nvGrpSpPr>
          <p:cNvPr id="28" name="Group 51">
            <a:extLst>
              <a:ext uri="{FF2B5EF4-FFF2-40B4-BE49-F238E27FC236}">
                <a16:creationId xmlns:a16="http://schemas.microsoft.com/office/drawing/2014/main" id="{930F95BB-0E0F-43C9-8585-30662AE7AA7A}"/>
              </a:ext>
            </a:extLst>
          </p:cNvPr>
          <p:cNvGrpSpPr/>
          <p:nvPr/>
        </p:nvGrpSpPr>
        <p:grpSpPr>
          <a:xfrm>
            <a:off x="6232480" y="4501078"/>
            <a:ext cx="481012" cy="482600"/>
            <a:chOff x="4198938" y="2905126"/>
            <a:chExt cx="481012" cy="482600"/>
          </a:xfrm>
          <a:solidFill>
            <a:schemeClr val="accent3"/>
          </a:solidFill>
        </p:grpSpPr>
        <p:sp>
          <p:nvSpPr>
            <p:cNvPr id="29" name="Freeform 57">
              <a:extLst>
                <a:ext uri="{FF2B5EF4-FFF2-40B4-BE49-F238E27FC236}">
                  <a16:creationId xmlns:a16="http://schemas.microsoft.com/office/drawing/2014/main" id="{CA569503-802E-4795-8F28-40D9957F73BE}"/>
                </a:ext>
              </a:extLst>
            </p:cNvPr>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30" name="Freeform 58">
              <a:extLst>
                <a:ext uri="{FF2B5EF4-FFF2-40B4-BE49-F238E27FC236}">
                  <a16:creationId xmlns:a16="http://schemas.microsoft.com/office/drawing/2014/main" id="{89FC46B3-19A9-4F41-A8E8-E88A142FF70D}"/>
                </a:ext>
              </a:extLst>
            </p:cNvPr>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31" name="Freeform 59">
              <a:extLst>
                <a:ext uri="{FF2B5EF4-FFF2-40B4-BE49-F238E27FC236}">
                  <a16:creationId xmlns:a16="http://schemas.microsoft.com/office/drawing/2014/main" id="{2059075B-5FC2-4CC3-95B2-C6045177B0CC}"/>
                </a:ext>
              </a:extLst>
            </p:cNvPr>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grpSp>
      <p:grpSp>
        <p:nvGrpSpPr>
          <p:cNvPr id="36" name="组合 35">
            <a:extLst>
              <a:ext uri="{FF2B5EF4-FFF2-40B4-BE49-F238E27FC236}">
                <a16:creationId xmlns:a16="http://schemas.microsoft.com/office/drawing/2014/main" id="{A2E49D66-EDEF-4838-AF41-03FEEF500401}"/>
              </a:ext>
            </a:extLst>
          </p:cNvPr>
          <p:cNvGrpSpPr/>
          <p:nvPr/>
        </p:nvGrpSpPr>
        <p:grpSpPr>
          <a:xfrm>
            <a:off x="2773845" y="3154844"/>
            <a:ext cx="1228875" cy="1231943"/>
            <a:chOff x="2708844" y="3480769"/>
            <a:chExt cx="1228875" cy="1231943"/>
          </a:xfrm>
        </p:grpSpPr>
        <p:sp>
          <p:nvSpPr>
            <p:cNvPr id="37" name="Oval 13">
              <a:extLst>
                <a:ext uri="{FF2B5EF4-FFF2-40B4-BE49-F238E27FC236}">
                  <a16:creationId xmlns:a16="http://schemas.microsoft.com/office/drawing/2014/main" id="{C150FCAE-4CF6-4947-8ED5-5E3AD9135147}"/>
                </a:ext>
              </a:extLst>
            </p:cNvPr>
            <p:cNvSpPr>
              <a:spLocks noChangeArrowheads="1"/>
            </p:cNvSpPr>
            <p:nvPr/>
          </p:nvSpPr>
          <p:spPr bwMode="auto">
            <a:xfrm>
              <a:off x="2708844" y="3480769"/>
              <a:ext cx="1228875" cy="1231943"/>
            </a:xfrm>
            <a:prstGeom prst="ellipse">
              <a:avLst/>
            </a:pr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Oval 14">
              <a:extLst>
                <a:ext uri="{FF2B5EF4-FFF2-40B4-BE49-F238E27FC236}">
                  <a16:creationId xmlns:a16="http://schemas.microsoft.com/office/drawing/2014/main" id="{0567693C-9227-4993-A156-AEE3060BB2AC}"/>
                </a:ext>
              </a:extLst>
            </p:cNvPr>
            <p:cNvSpPr>
              <a:spLocks noChangeArrowheads="1"/>
            </p:cNvSpPr>
            <p:nvPr/>
          </p:nvSpPr>
          <p:spPr bwMode="auto">
            <a:xfrm>
              <a:off x="2753335" y="3523727"/>
              <a:ext cx="1144496" cy="1146029"/>
            </a:xfrm>
            <a:prstGeom prst="ellipse">
              <a:avLst/>
            </a:pr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39" name="组合 38">
              <a:extLst>
                <a:ext uri="{FF2B5EF4-FFF2-40B4-BE49-F238E27FC236}">
                  <a16:creationId xmlns:a16="http://schemas.microsoft.com/office/drawing/2014/main" id="{D61F2E40-1385-4AAC-BCF7-C4D31E621635}"/>
                </a:ext>
              </a:extLst>
            </p:cNvPr>
            <p:cNvGrpSpPr/>
            <p:nvPr/>
          </p:nvGrpSpPr>
          <p:grpSpPr>
            <a:xfrm>
              <a:off x="3024525" y="3815754"/>
              <a:ext cx="602116" cy="561975"/>
              <a:chOff x="5793583" y="3379861"/>
              <a:chExt cx="602116" cy="561975"/>
            </a:xfrm>
            <a:solidFill>
              <a:schemeClr val="bg1"/>
            </a:solidFill>
          </p:grpSpPr>
          <p:sp>
            <p:nvSpPr>
              <p:cNvPr id="40" name="任意多边形: 形状 39">
                <a:extLst>
                  <a:ext uri="{FF2B5EF4-FFF2-40B4-BE49-F238E27FC236}">
                    <a16:creationId xmlns:a16="http://schemas.microsoft.com/office/drawing/2014/main" id="{B2629D52-19B4-4385-8BF4-F4A851EE1E11}"/>
                  </a:ext>
                </a:extLst>
              </p:cNvPr>
              <p:cNvSpPr/>
              <p:nvPr/>
            </p:nvSpPr>
            <p:spPr>
              <a:xfrm>
                <a:off x="5833724" y="3379861"/>
                <a:ext cx="160564" cy="160565"/>
              </a:xfrm>
              <a:custGeom>
                <a:avLst/>
                <a:gdLst/>
                <a:ahLst/>
                <a:cxnLst/>
                <a:rect l="l" t="t" r="r" b="b"/>
                <a:pathLst>
                  <a:path w="160564" h="160565">
                    <a:moveTo>
                      <a:pt x="80282" y="0"/>
                    </a:moveTo>
                    <a:cubicBezTo>
                      <a:pt x="102443" y="0"/>
                      <a:pt x="121364" y="7840"/>
                      <a:pt x="137044" y="23520"/>
                    </a:cubicBezTo>
                    <a:cubicBezTo>
                      <a:pt x="152724" y="39201"/>
                      <a:pt x="160564" y="58121"/>
                      <a:pt x="160564" y="80282"/>
                    </a:cubicBezTo>
                    <a:cubicBezTo>
                      <a:pt x="160564" y="102444"/>
                      <a:pt x="152724" y="121364"/>
                      <a:pt x="137044" y="137044"/>
                    </a:cubicBezTo>
                    <a:cubicBezTo>
                      <a:pt x="121364" y="152725"/>
                      <a:pt x="102443" y="160565"/>
                      <a:pt x="80282" y="160565"/>
                    </a:cubicBezTo>
                    <a:cubicBezTo>
                      <a:pt x="58121" y="160565"/>
                      <a:pt x="39200" y="152725"/>
                      <a:pt x="23520" y="137044"/>
                    </a:cubicBezTo>
                    <a:cubicBezTo>
                      <a:pt x="7840" y="121364"/>
                      <a:pt x="0" y="102444"/>
                      <a:pt x="0" y="80282"/>
                    </a:cubicBezTo>
                    <a:cubicBezTo>
                      <a:pt x="0" y="58121"/>
                      <a:pt x="7840" y="39201"/>
                      <a:pt x="23520" y="23520"/>
                    </a:cubicBezTo>
                    <a:cubicBezTo>
                      <a:pt x="39200" y="7840"/>
                      <a:pt x="58121" y="0"/>
                      <a:pt x="8028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1" name="任意多边形: 形状 40">
                <a:extLst>
                  <a:ext uri="{FF2B5EF4-FFF2-40B4-BE49-F238E27FC236}">
                    <a16:creationId xmlns:a16="http://schemas.microsoft.com/office/drawing/2014/main" id="{E4C3C795-05B7-42B2-83F2-64ADA6953400}"/>
                  </a:ext>
                </a:extLst>
              </p:cNvPr>
              <p:cNvSpPr/>
              <p:nvPr/>
            </p:nvSpPr>
            <p:spPr>
              <a:xfrm>
                <a:off x="6194993" y="3379861"/>
                <a:ext cx="160565" cy="160565"/>
              </a:xfrm>
              <a:custGeom>
                <a:avLst/>
                <a:gdLst/>
                <a:ahLst/>
                <a:cxnLst/>
                <a:rect l="l" t="t" r="r" b="b"/>
                <a:pathLst>
                  <a:path w="160565" h="160565">
                    <a:moveTo>
                      <a:pt x="80283" y="0"/>
                    </a:moveTo>
                    <a:cubicBezTo>
                      <a:pt x="102444" y="0"/>
                      <a:pt x="121364" y="7840"/>
                      <a:pt x="137045" y="23520"/>
                    </a:cubicBezTo>
                    <a:cubicBezTo>
                      <a:pt x="152725" y="39201"/>
                      <a:pt x="160565" y="58121"/>
                      <a:pt x="160565" y="80282"/>
                    </a:cubicBezTo>
                    <a:cubicBezTo>
                      <a:pt x="160565" y="102444"/>
                      <a:pt x="152725" y="121364"/>
                      <a:pt x="137045" y="137044"/>
                    </a:cubicBezTo>
                    <a:cubicBezTo>
                      <a:pt x="121364" y="152725"/>
                      <a:pt x="102444" y="160565"/>
                      <a:pt x="80283" y="160565"/>
                    </a:cubicBezTo>
                    <a:cubicBezTo>
                      <a:pt x="58121" y="160565"/>
                      <a:pt x="39201" y="152725"/>
                      <a:pt x="23521" y="137044"/>
                    </a:cubicBezTo>
                    <a:cubicBezTo>
                      <a:pt x="7841" y="121364"/>
                      <a:pt x="0" y="102444"/>
                      <a:pt x="0" y="80282"/>
                    </a:cubicBezTo>
                    <a:cubicBezTo>
                      <a:pt x="0" y="58121"/>
                      <a:pt x="7841" y="39201"/>
                      <a:pt x="23521" y="23520"/>
                    </a:cubicBezTo>
                    <a:cubicBezTo>
                      <a:pt x="39201" y="7840"/>
                      <a:pt x="58121" y="0"/>
                      <a:pt x="8028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2" name="任意多边形: 形状 41">
                <a:extLst>
                  <a:ext uri="{FF2B5EF4-FFF2-40B4-BE49-F238E27FC236}">
                    <a16:creationId xmlns:a16="http://schemas.microsoft.com/office/drawing/2014/main" id="{BE538426-5FD8-49ED-BE19-D2B3797866D1}"/>
                  </a:ext>
                </a:extLst>
              </p:cNvPr>
              <p:cNvSpPr/>
              <p:nvPr/>
            </p:nvSpPr>
            <p:spPr>
              <a:xfrm>
                <a:off x="5974218" y="3460143"/>
                <a:ext cx="240846" cy="240847"/>
              </a:xfrm>
              <a:custGeom>
                <a:avLst/>
                <a:gdLst/>
                <a:ahLst/>
                <a:cxnLst/>
                <a:rect l="l" t="t" r="r" b="b"/>
                <a:pathLst>
                  <a:path w="240846" h="240847">
                    <a:moveTo>
                      <a:pt x="120423" y="0"/>
                    </a:moveTo>
                    <a:cubicBezTo>
                      <a:pt x="153665" y="0"/>
                      <a:pt x="182046" y="11760"/>
                      <a:pt x="205566" y="35281"/>
                    </a:cubicBezTo>
                    <a:cubicBezTo>
                      <a:pt x="229086" y="58801"/>
                      <a:pt x="240846" y="87182"/>
                      <a:pt x="240846" y="120424"/>
                    </a:cubicBezTo>
                    <a:cubicBezTo>
                      <a:pt x="240846" y="153665"/>
                      <a:pt x="229086" y="182046"/>
                      <a:pt x="205566" y="205567"/>
                    </a:cubicBezTo>
                    <a:cubicBezTo>
                      <a:pt x="182046" y="229087"/>
                      <a:pt x="153665" y="240847"/>
                      <a:pt x="120423" y="240847"/>
                    </a:cubicBezTo>
                    <a:cubicBezTo>
                      <a:pt x="87181" y="240847"/>
                      <a:pt x="58800" y="229087"/>
                      <a:pt x="35280" y="205567"/>
                    </a:cubicBezTo>
                    <a:cubicBezTo>
                      <a:pt x="11760" y="182046"/>
                      <a:pt x="0" y="153665"/>
                      <a:pt x="0" y="120424"/>
                    </a:cubicBezTo>
                    <a:cubicBezTo>
                      <a:pt x="0" y="87182"/>
                      <a:pt x="11760" y="58801"/>
                      <a:pt x="35280" y="35281"/>
                    </a:cubicBezTo>
                    <a:cubicBezTo>
                      <a:pt x="58800" y="11760"/>
                      <a:pt x="87181" y="0"/>
                      <a:pt x="12042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3" name="任意多边形: 形状 42">
                <a:extLst>
                  <a:ext uri="{FF2B5EF4-FFF2-40B4-BE49-F238E27FC236}">
                    <a16:creationId xmlns:a16="http://schemas.microsoft.com/office/drawing/2014/main" id="{B0B97A5B-BC38-4F4C-86FD-7E204B6C7BD3}"/>
                  </a:ext>
                </a:extLst>
              </p:cNvPr>
              <p:cNvSpPr/>
              <p:nvPr/>
            </p:nvSpPr>
            <p:spPr>
              <a:xfrm>
                <a:off x="5793583" y="3540426"/>
                <a:ext cx="185966" cy="160564"/>
              </a:xfrm>
              <a:custGeom>
                <a:avLst/>
                <a:gdLst/>
                <a:ahLst/>
                <a:cxnLst/>
                <a:rect l="l" t="t" r="r" b="b"/>
                <a:pathLst>
                  <a:path w="185966" h="160564">
                    <a:moveTo>
                      <a:pt x="38886" y="0"/>
                    </a:moveTo>
                    <a:cubicBezTo>
                      <a:pt x="40141" y="0"/>
                      <a:pt x="44688" y="2195"/>
                      <a:pt x="52528" y="6585"/>
                    </a:cubicBezTo>
                    <a:cubicBezTo>
                      <a:pt x="60368" y="10976"/>
                      <a:pt x="70560" y="15418"/>
                      <a:pt x="83104" y="19913"/>
                    </a:cubicBezTo>
                    <a:cubicBezTo>
                      <a:pt x="95648" y="24408"/>
                      <a:pt x="108088" y="26656"/>
                      <a:pt x="120423" y="26656"/>
                    </a:cubicBezTo>
                    <a:cubicBezTo>
                      <a:pt x="134431" y="26656"/>
                      <a:pt x="148334" y="24251"/>
                      <a:pt x="162132" y="19443"/>
                    </a:cubicBezTo>
                    <a:cubicBezTo>
                      <a:pt x="161087" y="27178"/>
                      <a:pt x="160564" y="34078"/>
                      <a:pt x="160564" y="40141"/>
                    </a:cubicBezTo>
                    <a:cubicBezTo>
                      <a:pt x="160564" y="69201"/>
                      <a:pt x="169031" y="95962"/>
                      <a:pt x="185966" y="120423"/>
                    </a:cubicBezTo>
                    <a:cubicBezTo>
                      <a:pt x="152097" y="121468"/>
                      <a:pt x="124395" y="134848"/>
                      <a:pt x="102861" y="160564"/>
                    </a:cubicBezTo>
                    <a:lnTo>
                      <a:pt x="60839" y="160564"/>
                    </a:lnTo>
                    <a:cubicBezTo>
                      <a:pt x="43695" y="160564"/>
                      <a:pt x="29269" y="156330"/>
                      <a:pt x="17561" y="147863"/>
                    </a:cubicBezTo>
                    <a:cubicBezTo>
                      <a:pt x="5854" y="139396"/>
                      <a:pt x="0" y="127008"/>
                      <a:pt x="0" y="110701"/>
                    </a:cubicBezTo>
                    <a:cubicBezTo>
                      <a:pt x="0" y="36900"/>
                      <a:pt x="12962" y="0"/>
                      <a:pt x="3888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4" name="任意多边形: 形状 43">
                <a:extLst>
                  <a:ext uri="{FF2B5EF4-FFF2-40B4-BE49-F238E27FC236}">
                    <a16:creationId xmlns:a16="http://schemas.microsoft.com/office/drawing/2014/main" id="{208A6829-A90D-40CB-9F25-E42CECCB2D2F}"/>
                  </a:ext>
                </a:extLst>
              </p:cNvPr>
              <p:cNvSpPr/>
              <p:nvPr/>
            </p:nvSpPr>
            <p:spPr>
              <a:xfrm>
                <a:off x="6209733" y="3540426"/>
                <a:ext cx="185966" cy="160564"/>
              </a:xfrm>
              <a:custGeom>
                <a:avLst/>
                <a:gdLst/>
                <a:ahLst/>
                <a:cxnLst/>
                <a:rect l="l" t="t" r="r" b="b"/>
                <a:pathLst>
                  <a:path w="185966" h="160564">
                    <a:moveTo>
                      <a:pt x="147079" y="0"/>
                    </a:moveTo>
                    <a:cubicBezTo>
                      <a:pt x="173004" y="0"/>
                      <a:pt x="185966" y="36900"/>
                      <a:pt x="185966" y="110701"/>
                    </a:cubicBezTo>
                    <a:cubicBezTo>
                      <a:pt x="185966" y="127008"/>
                      <a:pt x="180112" y="139396"/>
                      <a:pt x="168404" y="147863"/>
                    </a:cubicBezTo>
                    <a:cubicBezTo>
                      <a:pt x="156696" y="156330"/>
                      <a:pt x="142271" y="160564"/>
                      <a:pt x="125127" y="160564"/>
                    </a:cubicBezTo>
                    <a:lnTo>
                      <a:pt x="83104" y="160564"/>
                    </a:lnTo>
                    <a:cubicBezTo>
                      <a:pt x="61570" y="134848"/>
                      <a:pt x="33869" y="121468"/>
                      <a:pt x="0" y="120423"/>
                    </a:cubicBezTo>
                    <a:cubicBezTo>
                      <a:pt x="16934" y="95962"/>
                      <a:pt x="25402" y="69201"/>
                      <a:pt x="25402" y="40141"/>
                    </a:cubicBezTo>
                    <a:cubicBezTo>
                      <a:pt x="25402" y="34078"/>
                      <a:pt x="24879" y="27178"/>
                      <a:pt x="23834" y="19443"/>
                    </a:cubicBezTo>
                    <a:cubicBezTo>
                      <a:pt x="37632" y="24251"/>
                      <a:pt x="51535" y="26656"/>
                      <a:pt x="65543" y="26656"/>
                    </a:cubicBezTo>
                    <a:cubicBezTo>
                      <a:pt x="77878" y="26656"/>
                      <a:pt x="90317" y="24408"/>
                      <a:pt x="102861" y="19913"/>
                    </a:cubicBezTo>
                    <a:cubicBezTo>
                      <a:pt x="115405" y="15418"/>
                      <a:pt x="125597" y="10976"/>
                      <a:pt x="133437" y="6585"/>
                    </a:cubicBezTo>
                    <a:cubicBezTo>
                      <a:pt x="141278" y="2195"/>
                      <a:pt x="145825" y="0"/>
                      <a:pt x="147079"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5" name="任意多边形: 形状 44">
                <a:extLst>
                  <a:ext uri="{FF2B5EF4-FFF2-40B4-BE49-F238E27FC236}">
                    <a16:creationId xmlns:a16="http://schemas.microsoft.com/office/drawing/2014/main" id="{DB64D86F-82E4-42FB-8C0D-4474798CAB0D}"/>
                  </a:ext>
                </a:extLst>
              </p:cNvPr>
              <p:cNvSpPr/>
              <p:nvPr/>
            </p:nvSpPr>
            <p:spPr>
              <a:xfrm>
                <a:off x="5873865" y="3680919"/>
                <a:ext cx="441552" cy="260917"/>
              </a:xfrm>
              <a:custGeom>
                <a:avLst/>
                <a:gdLst/>
                <a:ahLst/>
                <a:cxnLst/>
                <a:rect l="l" t="t" r="r" b="b"/>
                <a:pathLst>
                  <a:path w="441552" h="260917">
                    <a:moveTo>
                      <a:pt x="108506" y="0"/>
                    </a:moveTo>
                    <a:cubicBezTo>
                      <a:pt x="110597" y="0"/>
                      <a:pt x="115092" y="2248"/>
                      <a:pt x="121991" y="6743"/>
                    </a:cubicBezTo>
                    <a:cubicBezTo>
                      <a:pt x="128890" y="11238"/>
                      <a:pt x="136521" y="16255"/>
                      <a:pt x="144884" y="21796"/>
                    </a:cubicBezTo>
                    <a:cubicBezTo>
                      <a:pt x="153247" y="27336"/>
                      <a:pt x="164432" y="32354"/>
                      <a:pt x="178440" y="36849"/>
                    </a:cubicBezTo>
                    <a:cubicBezTo>
                      <a:pt x="192447" y="41344"/>
                      <a:pt x="206559" y="43591"/>
                      <a:pt x="220776" y="43591"/>
                    </a:cubicBezTo>
                    <a:cubicBezTo>
                      <a:pt x="234992" y="43591"/>
                      <a:pt x="249104" y="41344"/>
                      <a:pt x="263112" y="36849"/>
                    </a:cubicBezTo>
                    <a:cubicBezTo>
                      <a:pt x="277120" y="32354"/>
                      <a:pt x="288305" y="27336"/>
                      <a:pt x="296667" y="21796"/>
                    </a:cubicBezTo>
                    <a:cubicBezTo>
                      <a:pt x="305030" y="16255"/>
                      <a:pt x="312661" y="11238"/>
                      <a:pt x="319560" y="6743"/>
                    </a:cubicBezTo>
                    <a:cubicBezTo>
                      <a:pt x="326460" y="2248"/>
                      <a:pt x="330955" y="0"/>
                      <a:pt x="333045" y="0"/>
                    </a:cubicBezTo>
                    <a:cubicBezTo>
                      <a:pt x="345798" y="0"/>
                      <a:pt x="357454" y="2091"/>
                      <a:pt x="368012" y="6272"/>
                    </a:cubicBezTo>
                    <a:cubicBezTo>
                      <a:pt x="378570" y="10454"/>
                      <a:pt x="387508" y="16046"/>
                      <a:pt x="394825" y="23050"/>
                    </a:cubicBezTo>
                    <a:cubicBezTo>
                      <a:pt x="402142" y="30054"/>
                      <a:pt x="408623" y="38521"/>
                      <a:pt x="414268" y="48452"/>
                    </a:cubicBezTo>
                    <a:cubicBezTo>
                      <a:pt x="419913" y="58383"/>
                      <a:pt x="424408" y="68575"/>
                      <a:pt x="427753" y="79028"/>
                    </a:cubicBezTo>
                    <a:cubicBezTo>
                      <a:pt x="431098" y="89481"/>
                      <a:pt x="433868" y="100823"/>
                      <a:pt x="436064" y="113054"/>
                    </a:cubicBezTo>
                    <a:cubicBezTo>
                      <a:pt x="438259" y="125284"/>
                      <a:pt x="439722" y="136679"/>
                      <a:pt x="440454" y="147237"/>
                    </a:cubicBezTo>
                    <a:cubicBezTo>
                      <a:pt x="441186" y="157794"/>
                      <a:pt x="441552" y="168614"/>
                      <a:pt x="441552" y="179694"/>
                    </a:cubicBezTo>
                    <a:cubicBezTo>
                      <a:pt x="441552" y="204783"/>
                      <a:pt x="433921" y="224592"/>
                      <a:pt x="418659" y="239122"/>
                    </a:cubicBezTo>
                    <a:cubicBezTo>
                      <a:pt x="403397" y="253652"/>
                      <a:pt x="383117" y="260917"/>
                      <a:pt x="357820" y="260917"/>
                    </a:cubicBezTo>
                    <a:lnTo>
                      <a:pt x="83732" y="260917"/>
                    </a:lnTo>
                    <a:cubicBezTo>
                      <a:pt x="58434" y="260917"/>
                      <a:pt x="38155" y="253652"/>
                      <a:pt x="22893" y="239122"/>
                    </a:cubicBezTo>
                    <a:cubicBezTo>
                      <a:pt x="7631" y="224592"/>
                      <a:pt x="0" y="204783"/>
                      <a:pt x="0" y="179694"/>
                    </a:cubicBezTo>
                    <a:cubicBezTo>
                      <a:pt x="0" y="168614"/>
                      <a:pt x="366" y="157794"/>
                      <a:pt x="1098" y="147237"/>
                    </a:cubicBezTo>
                    <a:cubicBezTo>
                      <a:pt x="1829" y="136679"/>
                      <a:pt x="3293" y="125284"/>
                      <a:pt x="5488" y="113054"/>
                    </a:cubicBezTo>
                    <a:cubicBezTo>
                      <a:pt x="7683" y="100823"/>
                      <a:pt x="10453" y="89481"/>
                      <a:pt x="13798" y="79028"/>
                    </a:cubicBezTo>
                    <a:cubicBezTo>
                      <a:pt x="17143" y="68575"/>
                      <a:pt x="21638" y="58383"/>
                      <a:pt x="27283" y="48452"/>
                    </a:cubicBezTo>
                    <a:cubicBezTo>
                      <a:pt x="32928" y="38521"/>
                      <a:pt x="39409" y="30054"/>
                      <a:pt x="46727" y="23050"/>
                    </a:cubicBezTo>
                    <a:cubicBezTo>
                      <a:pt x="54044" y="16046"/>
                      <a:pt x="62982" y="10454"/>
                      <a:pt x="73540" y="6272"/>
                    </a:cubicBezTo>
                    <a:cubicBezTo>
                      <a:pt x="84098" y="2091"/>
                      <a:pt x="95753" y="0"/>
                      <a:pt x="10850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grpSp>
      </p:grpSp>
      <p:sp>
        <p:nvSpPr>
          <p:cNvPr id="46" name="Shape 2021">
            <a:extLst>
              <a:ext uri="{FF2B5EF4-FFF2-40B4-BE49-F238E27FC236}">
                <a16:creationId xmlns:a16="http://schemas.microsoft.com/office/drawing/2014/main" id="{FADB9B00-4350-4E21-ABC0-C3B666BD7AA6}"/>
              </a:ext>
            </a:extLst>
          </p:cNvPr>
          <p:cNvSpPr/>
          <p:nvPr/>
        </p:nvSpPr>
        <p:spPr>
          <a:xfrm>
            <a:off x="6844804" y="2704413"/>
            <a:ext cx="4077383"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对现有操作系统安全机制进行文献调研与理论建模； </a:t>
            </a:r>
          </a:p>
        </p:txBody>
      </p:sp>
      <p:sp>
        <p:nvSpPr>
          <p:cNvPr id="47" name="Shape 2022">
            <a:extLst>
              <a:ext uri="{FF2B5EF4-FFF2-40B4-BE49-F238E27FC236}">
                <a16:creationId xmlns:a16="http://schemas.microsoft.com/office/drawing/2014/main" id="{2D2AF868-880D-4A06-980D-691AC49AA5D0}"/>
              </a:ext>
            </a:extLst>
          </p:cNvPr>
          <p:cNvSpPr/>
          <p:nvPr/>
        </p:nvSpPr>
        <p:spPr>
          <a:xfrm>
            <a:off x="6837009" y="2286000"/>
            <a:ext cx="1869332" cy="4016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1"/>
                </a:solidFill>
                <a:latin typeface="微软雅黑" panose="020B0503020204020204" pitchFamily="34" charset="-122"/>
                <a:ea typeface="微软雅黑" panose="020B0503020204020204" pitchFamily="34" charset="-122"/>
                <a:cs typeface="+mn-ea"/>
                <a:sym typeface="+mn-lt"/>
              </a:rPr>
              <a:t>理论分析</a:t>
            </a:r>
          </a:p>
        </p:txBody>
      </p:sp>
      <p:sp>
        <p:nvSpPr>
          <p:cNvPr id="48" name="Shape 2021">
            <a:extLst>
              <a:ext uri="{FF2B5EF4-FFF2-40B4-BE49-F238E27FC236}">
                <a16:creationId xmlns:a16="http://schemas.microsoft.com/office/drawing/2014/main" id="{E67436EA-F954-4829-9A83-3225F9CEEED0}"/>
              </a:ext>
            </a:extLst>
          </p:cNvPr>
          <p:cNvSpPr/>
          <p:nvPr/>
        </p:nvSpPr>
        <p:spPr>
          <a:xfrm>
            <a:off x="6844804" y="3760999"/>
            <a:ext cx="4077383"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基于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平台实现内存安全、访问控制及国产化兼容等原型功能； </a:t>
            </a:r>
          </a:p>
        </p:txBody>
      </p:sp>
      <p:sp>
        <p:nvSpPr>
          <p:cNvPr id="49" name="Shape 2022">
            <a:extLst>
              <a:ext uri="{FF2B5EF4-FFF2-40B4-BE49-F238E27FC236}">
                <a16:creationId xmlns:a16="http://schemas.microsoft.com/office/drawing/2014/main" id="{8DC5869B-CE80-4F3E-976B-5EAD1AE9E67C}"/>
              </a:ext>
            </a:extLst>
          </p:cNvPr>
          <p:cNvSpPr/>
          <p:nvPr/>
        </p:nvSpPr>
        <p:spPr>
          <a:xfrm>
            <a:off x="6837009" y="3342586"/>
            <a:ext cx="1869332" cy="4016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2"/>
                </a:solidFill>
                <a:latin typeface="微软雅黑" panose="020B0503020204020204" pitchFamily="34" charset="-122"/>
                <a:ea typeface="微软雅黑" panose="020B0503020204020204" pitchFamily="34" charset="-122"/>
                <a:cs typeface="+mn-ea"/>
                <a:sym typeface="+mn-lt"/>
              </a:rPr>
              <a:t>原型构建</a:t>
            </a:r>
          </a:p>
        </p:txBody>
      </p:sp>
      <p:sp>
        <p:nvSpPr>
          <p:cNvPr id="50" name="Shape 2021">
            <a:extLst>
              <a:ext uri="{FF2B5EF4-FFF2-40B4-BE49-F238E27FC236}">
                <a16:creationId xmlns:a16="http://schemas.microsoft.com/office/drawing/2014/main" id="{0F05AF4D-1BB7-4036-BF64-21C6034586C4}"/>
              </a:ext>
            </a:extLst>
          </p:cNvPr>
          <p:cNvSpPr/>
          <p:nvPr/>
        </p:nvSpPr>
        <p:spPr>
          <a:xfrm>
            <a:off x="6844804" y="4817585"/>
            <a:ext cx="4077383"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通过功能性测试、安全性评估与性能基准对原型进行验证与改进。</a:t>
            </a:r>
          </a:p>
        </p:txBody>
      </p:sp>
      <p:sp>
        <p:nvSpPr>
          <p:cNvPr id="51" name="Shape 2022">
            <a:extLst>
              <a:ext uri="{FF2B5EF4-FFF2-40B4-BE49-F238E27FC236}">
                <a16:creationId xmlns:a16="http://schemas.microsoft.com/office/drawing/2014/main" id="{DD427E25-09D7-40F0-A845-88F6ECB8C489}"/>
              </a:ext>
            </a:extLst>
          </p:cNvPr>
          <p:cNvSpPr/>
          <p:nvPr/>
        </p:nvSpPr>
        <p:spPr>
          <a:xfrm>
            <a:off x="6837009" y="4399172"/>
            <a:ext cx="1869332" cy="4016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3"/>
                </a:solidFill>
                <a:latin typeface="微软雅黑" panose="020B0503020204020204" pitchFamily="34" charset="-122"/>
                <a:ea typeface="微软雅黑" panose="020B0503020204020204" pitchFamily="34" charset="-122"/>
                <a:cs typeface="+mn-ea"/>
                <a:sym typeface="+mn-lt"/>
              </a:rPr>
              <a:t>实证评估</a:t>
            </a:r>
          </a:p>
        </p:txBody>
      </p:sp>
      <p:sp>
        <p:nvSpPr>
          <p:cNvPr id="54" name="object 11">
            <a:extLst>
              <a:ext uri="{FF2B5EF4-FFF2-40B4-BE49-F238E27FC236}">
                <a16:creationId xmlns:a16="http://schemas.microsoft.com/office/drawing/2014/main" id="{272A5FD9-1326-4EA8-BD30-2D6F36F85265}"/>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33" name="Shape 2021">
            <a:extLst>
              <a:ext uri="{FF2B5EF4-FFF2-40B4-BE49-F238E27FC236}">
                <a16:creationId xmlns:a16="http://schemas.microsoft.com/office/drawing/2014/main" id="{8FFA3736-6486-47DA-8B64-B4C82C97F07E}"/>
              </a:ext>
            </a:extLst>
          </p:cNvPr>
          <p:cNvSpPr/>
          <p:nvPr/>
        </p:nvSpPr>
        <p:spPr>
          <a:xfrm>
            <a:off x="6844804" y="1631029"/>
            <a:ext cx="4077383"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采用“理论分析</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原型构建</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实证评估”的递进研究路径： </a:t>
            </a:r>
          </a:p>
        </p:txBody>
      </p:sp>
    </p:spTree>
    <p:extLst>
      <p:ext uri="{BB962C8B-B14F-4D97-AF65-F5344CB8AC3E}">
        <p14:creationId xmlns:p14="http://schemas.microsoft.com/office/powerpoint/2010/main" val="3519163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084622"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课题研究的逻辑框架（技术路线）</a:t>
            </a:r>
            <a:endParaRPr sz="3200" dirty="0">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4EAD5C8A-95F6-45B2-81C5-B3A3A0350026}"/>
              </a:ext>
            </a:extLst>
          </p:cNvPr>
          <p:cNvGrpSpPr/>
          <p:nvPr/>
        </p:nvGrpSpPr>
        <p:grpSpPr>
          <a:xfrm>
            <a:off x="1215751" y="1905000"/>
            <a:ext cx="2556910" cy="1314450"/>
            <a:chOff x="1163637" y="2437039"/>
            <a:chExt cx="2556910" cy="1314450"/>
          </a:xfrm>
        </p:grpSpPr>
        <p:sp>
          <p:nvSpPr>
            <p:cNvPr id="7" name="任意多边形: 形状 6">
              <a:extLst>
                <a:ext uri="{FF2B5EF4-FFF2-40B4-BE49-F238E27FC236}">
                  <a16:creationId xmlns:a16="http://schemas.microsoft.com/office/drawing/2014/main" id="{87173522-1997-4D69-BAD6-B4983DA77810}"/>
                </a:ext>
              </a:extLst>
            </p:cNvPr>
            <p:cNvSpPr/>
            <p:nvPr/>
          </p:nvSpPr>
          <p:spPr>
            <a:xfrm>
              <a:off x="1163637" y="2437039"/>
              <a:ext cx="2556910" cy="1314450"/>
            </a:xfrm>
            <a:custGeom>
              <a:avLst/>
              <a:gdLst>
                <a:gd name="connsiteX0" fmla="*/ 0 w 2556910"/>
                <a:gd name="connsiteY0" fmla="*/ 0 h 1314450"/>
                <a:gd name="connsiteX1" fmla="*/ 427037 w 2556910"/>
                <a:gd name="connsiteY1" fmla="*/ 0 h 1314450"/>
                <a:gd name="connsiteX2" fmla="*/ 1899685 w 2556910"/>
                <a:gd name="connsiteY2" fmla="*/ 0 h 1314450"/>
                <a:gd name="connsiteX3" fmla="*/ 2556910 w 2556910"/>
                <a:gd name="connsiteY3" fmla="*/ 657225 h 1314450"/>
                <a:gd name="connsiteX4" fmla="*/ 1899685 w 2556910"/>
                <a:gd name="connsiteY4" fmla="*/ 1314450 h 1314450"/>
                <a:gd name="connsiteX5" fmla="*/ 427037 w 2556910"/>
                <a:gd name="connsiteY5" fmla="*/ 1314450 h 1314450"/>
                <a:gd name="connsiteX6" fmla="*/ 0 w 2556910"/>
                <a:gd name="connsiteY6" fmla="*/ 1314450 h 1314450"/>
                <a:gd name="connsiteX7" fmla="*/ 0 w 2556910"/>
                <a:gd name="connsiteY7" fmla="*/ 1051960 h 1314450"/>
                <a:gd name="connsiteX8" fmla="*/ 0 w 2556910"/>
                <a:gd name="connsiteY8" fmla="*/ 26249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910" h="1314450">
                  <a:moveTo>
                    <a:pt x="0" y="0"/>
                  </a:moveTo>
                  <a:lnTo>
                    <a:pt x="427037" y="0"/>
                  </a:lnTo>
                  <a:lnTo>
                    <a:pt x="1899685" y="0"/>
                  </a:lnTo>
                  <a:lnTo>
                    <a:pt x="2556910" y="657225"/>
                  </a:lnTo>
                  <a:lnTo>
                    <a:pt x="1899685" y="1314450"/>
                  </a:lnTo>
                  <a:lnTo>
                    <a:pt x="427037" y="1314450"/>
                  </a:lnTo>
                  <a:lnTo>
                    <a:pt x="0" y="1314450"/>
                  </a:lnTo>
                  <a:lnTo>
                    <a:pt x="0" y="1051960"/>
                  </a:lnTo>
                  <a:lnTo>
                    <a:pt x="0" y="262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Freeform 502">
              <a:extLst>
                <a:ext uri="{FF2B5EF4-FFF2-40B4-BE49-F238E27FC236}">
                  <a16:creationId xmlns:a16="http://schemas.microsoft.com/office/drawing/2014/main" id="{343BE87B-95BB-41A3-9DFC-3B39417AD7A7}"/>
                </a:ext>
              </a:extLst>
            </p:cNvPr>
            <p:cNvSpPr>
              <a:spLocks noEditPoints="1"/>
            </p:cNvSpPr>
            <p:nvPr/>
          </p:nvSpPr>
          <p:spPr bwMode="auto">
            <a:xfrm>
              <a:off x="1976116" y="2791371"/>
              <a:ext cx="669464" cy="605787"/>
            </a:xfrm>
            <a:custGeom>
              <a:avLst/>
              <a:gdLst>
                <a:gd name="T0" fmla="*/ 0 w 326"/>
                <a:gd name="T1" fmla="*/ 296 h 296"/>
                <a:gd name="T2" fmla="*/ 64 w 326"/>
                <a:gd name="T3" fmla="*/ 296 h 296"/>
                <a:gd name="T4" fmla="*/ 64 w 326"/>
                <a:gd name="T5" fmla="*/ 109 h 296"/>
                <a:gd name="T6" fmla="*/ 0 w 326"/>
                <a:gd name="T7" fmla="*/ 109 h 296"/>
                <a:gd name="T8" fmla="*/ 0 w 326"/>
                <a:gd name="T9" fmla="*/ 296 h 296"/>
                <a:gd name="T10" fmla="*/ 323 w 326"/>
                <a:gd name="T11" fmla="*/ 172 h 296"/>
                <a:gd name="T12" fmla="*/ 318 w 326"/>
                <a:gd name="T13" fmla="*/ 158 h 296"/>
                <a:gd name="T14" fmla="*/ 319 w 326"/>
                <a:gd name="T15" fmla="*/ 148 h 296"/>
                <a:gd name="T16" fmla="*/ 326 w 326"/>
                <a:gd name="T17" fmla="*/ 130 h 296"/>
                <a:gd name="T18" fmla="*/ 293 w 326"/>
                <a:gd name="T19" fmla="*/ 106 h 296"/>
                <a:gd name="T20" fmla="*/ 291 w 326"/>
                <a:gd name="T21" fmla="*/ 106 h 296"/>
                <a:gd name="T22" fmla="*/ 290 w 326"/>
                <a:gd name="T23" fmla="*/ 106 h 296"/>
                <a:gd name="T24" fmla="*/ 259 w 326"/>
                <a:gd name="T25" fmla="*/ 94 h 296"/>
                <a:gd name="T26" fmla="*/ 260 w 326"/>
                <a:gd name="T27" fmla="*/ 65 h 296"/>
                <a:gd name="T28" fmla="*/ 261 w 326"/>
                <a:gd name="T29" fmla="*/ 13 h 296"/>
                <a:gd name="T30" fmla="*/ 237 w 326"/>
                <a:gd name="T31" fmla="*/ 0 h 296"/>
                <a:gd name="T32" fmla="*/ 237 w 326"/>
                <a:gd name="T33" fmla="*/ 0 h 296"/>
                <a:gd name="T34" fmla="*/ 211 w 326"/>
                <a:gd name="T35" fmla="*/ 41 h 296"/>
                <a:gd name="T36" fmla="*/ 195 w 326"/>
                <a:gd name="T37" fmla="*/ 72 h 296"/>
                <a:gd name="T38" fmla="*/ 183 w 326"/>
                <a:gd name="T39" fmla="*/ 83 h 296"/>
                <a:gd name="T40" fmla="*/ 168 w 326"/>
                <a:gd name="T41" fmla="*/ 96 h 296"/>
                <a:gd name="T42" fmla="*/ 126 w 326"/>
                <a:gd name="T43" fmla="*/ 117 h 296"/>
                <a:gd name="T44" fmla="*/ 121 w 326"/>
                <a:gd name="T45" fmla="*/ 117 h 296"/>
                <a:gd name="T46" fmla="*/ 118 w 326"/>
                <a:gd name="T47" fmla="*/ 117 h 296"/>
                <a:gd name="T48" fmla="*/ 118 w 326"/>
                <a:gd name="T49" fmla="*/ 109 h 296"/>
                <a:gd name="T50" fmla="*/ 88 w 326"/>
                <a:gd name="T51" fmla="*/ 109 h 296"/>
                <a:gd name="T52" fmla="*/ 88 w 326"/>
                <a:gd name="T53" fmla="*/ 296 h 296"/>
                <a:gd name="T54" fmla="*/ 118 w 326"/>
                <a:gd name="T55" fmla="*/ 296 h 296"/>
                <a:gd name="T56" fmla="*/ 118 w 326"/>
                <a:gd name="T57" fmla="*/ 271 h 296"/>
                <a:gd name="T58" fmla="*/ 121 w 326"/>
                <a:gd name="T59" fmla="*/ 271 h 296"/>
                <a:gd name="T60" fmla="*/ 182 w 326"/>
                <a:gd name="T61" fmla="*/ 272 h 296"/>
                <a:gd name="T62" fmla="*/ 283 w 326"/>
                <a:gd name="T63" fmla="*/ 268 h 296"/>
                <a:gd name="T64" fmla="*/ 304 w 326"/>
                <a:gd name="T65" fmla="*/ 256 h 296"/>
                <a:gd name="T66" fmla="*/ 306 w 326"/>
                <a:gd name="T67" fmla="*/ 238 h 296"/>
                <a:gd name="T68" fmla="*/ 309 w 326"/>
                <a:gd name="T69" fmla="*/ 231 h 296"/>
                <a:gd name="T70" fmla="*/ 318 w 326"/>
                <a:gd name="T71" fmla="*/ 213 h 296"/>
                <a:gd name="T72" fmla="*/ 315 w 326"/>
                <a:gd name="T73" fmla="*/ 199 h 296"/>
                <a:gd name="T74" fmla="*/ 316 w 326"/>
                <a:gd name="T75" fmla="*/ 190 h 296"/>
                <a:gd name="T76" fmla="*/ 323 w 326"/>
                <a:gd name="T77" fmla="*/ 17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6" h="296">
                  <a:moveTo>
                    <a:pt x="0" y="296"/>
                  </a:moveTo>
                  <a:cubicBezTo>
                    <a:pt x="64" y="296"/>
                    <a:pt x="64" y="296"/>
                    <a:pt x="64" y="296"/>
                  </a:cubicBezTo>
                  <a:cubicBezTo>
                    <a:pt x="64" y="109"/>
                    <a:pt x="64" y="109"/>
                    <a:pt x="64" y="109"/>
                  </a:cubicBezTo>
                  <a:cubicBezTo>
                    <a:pt x="0" y="109"/>
                    <a:pt x="0" y="109"/>
                    <a:pt x="0" y="109"/>
                  </a:cubicBezTo>
                  <a:lnTo>
                    <a:pt x="0" y="296"/>
                  </a:lnTo>
                  <a:close/>
                  <a:moveTo>
                    <a:pt x="323" y="172"/>
                  </a:moveTo>
                  <a:cubicBezTo>
                    <a:pt x="323" y="167"/>
                    <a:pt x="321" y="163"/>
                    <a:pt x="318" y="158"/>
                  </a:cubicBezTo>
                  <a:cubicBezTo>
                    <a:pt x="316" y="155"/>
                    <a:pt x="317" y="151"/>
                    <a:pt x="319" y="148"/>
                  </a:cubicBezTo>
                  <a:cubicBezTo>
                    <a:pt x="322" y="145"/>
                    <a:pt x="326" y="139"/>
                    <a:pt x="326" y="130"/>
                  </a:cubicBezTo>
                  <a:cubicBezTo>
                    <a:pt x="326" y="112"/>
                    <a:pt x="309" y="106"/>
                    <a:pt x="293" y="106"/>
                  </a:cubicBezTo>
                  <a:cubicBezTo>
                    <a:pt x="292" y="106"/>
                    <a:pt x="291" y="106"/>
                    <a:pt x="291" y="106"/>
                  </a:cubicBezTo>
                  <a:cubicBezTo>
                    <a:pt x="291" y="106"/>
                    <a:pt x="290" y="106"/>
                    <a:pt x="290" y="106"/>
                  </a:cubicBezTo>
                  <a:cubicBezTo>
                    <a:pt x="284" y="106"/>
                    <a:pt x="267" y="105"/>
                    <a:pt x="259" y="94"/>
                  </a:cubicBezTo>
                  <a:cubicBezTo>
                    <a:pt x="255" y="88"/>
                    <a:pt x="255" y="78"/>
                    <a:pt x="260" y="65"/>
                  </a:cubicBezTo>
                  <a:cubicBezTo>
                    <a:pt x="269" y="42"/>
                    <a:pt x="269" y="24"/>
                    <a:pt x="261" y="13"/>
                  </a:cubicBezTo>
                  <a:cubicBezTo>
                    <a:pt x="253" y="1"/>
                    <a:pt x="240" y="0"/>
                    <a:pt x="237" y="0"/>
                  </a:cubicBezTo>
                  <a:cubicBezTo>
                    <a:pt x="237" y="0"/>
                    <a:pt x="237" y="0"/>
                    <a:pt x="237" y="0"/>
                  </a:cubicBezTo>
                  <a:cubicBezTo>
                    <a:pt x="230" y="0"/>
                    <a:pt x="217" y="11"/>
                    <a:pt x="211" y="41"/>
                  </a:cubicBezTo>
                  <a:cubicBezTo>
                    <a:pt x="209" y="52"/>
                    <a:pt x="204" y="62"/>
                    <a:pt x="195" y="72"/>
                  </a:cubicBezTo>
                  <a:cubicBezTo>
                    <a:pt x="191" y="77"/>
                    <a:pt x="187" y="80"/>
                    <a:pt x="183" y="83"/>
                  </a:cubicBezTo>
                  <a:cubicBezTo>
                    <a:pt x="178" y="86"/>
                    <a:pt x="172" y="90"/>
                    <a:pt x="168" y="96"/>
                  </a:cubicBezTo>
                  <a:cubicBezTo>
                    <a:pt x="159" y="110"/>
                    <a:pt x="145" y="117"/>
                    <a:pt x="126" y="117"/>
                  </a:cubicBezTo>
                  <a:cubicBezTo>
                    <a:pt x="123" y="117"/>
                    <a:pt x="121" y="117"/>
                    <a:pt x="121" y="117"/>
                  </a:cubicBezTo>
                  <a:cubicBezTo>
                    <a:pt x="118" y="117"/>
                    <a:pt x="118" y="117"/>
                    <a:pt x="118" y="117"/>
                  </a:cubicBezTo>
                  <a:cubicBezTo>
                    <a:pt x="118" y="109"/>
                    <a:pt x="118" y="109"/>
                    <a:pt x="118" y="109"/>
                  </a:cubicBezTo>
                  <a:cubicBezTo>
                    <a:pt x="88" y="109"/>
                    <a:pt x="88" y="109"/>
                    <a:pt x="88" y="109"/>
                  </a:cubicBezTo>
                  <a:cubicBezTo>
                    <a:pt x="88" y="296"/>
                    <a:pt x="88" y="296"/>
                    <a:pt x="88" y="296"/>
                  </a:cubicBezTo>
                  <a:cubicBezTo>
                    <a:pt x="118" y="296"/>
                    <a:pt x="118" y="296"/>
                    <a:pt x="118" y="296"/>
                  </a:cubicBezTo>
                  <a:cubicBezTo>
                    <a:pt x="118" y="271"/>
                    <a:pt x="118" y="271"/>
                    <a:pt x="118" y="271"/>
                  </a:cubicBezTo>
                  <a:cubicBezTo>
                    <a:pt x="121" y="271"/>
                    <a:pt x="121" y="271"/>
                    <a:pt x="121" y="271"/>
                  </a:cubicBezTo>
                  <a:cubicBezTo>
                    <a:pt x="126" y="271"/>
                    <a:pt x="152" y="272"/>
                    <a:pt x="182" y="272"/>
                  </a:cubicBezTo>
                  <a:cubicBezTo>
                    <a:pt x="235" y="272"/>
                    <a:pt x="269" y="271"/>
                    <a:pt x="283" y="268"/>
                  </a:cubicBezTo>
                  <a:cubicBezTo>
                    <a:pt x="296" y="266"/>
                    <a:pt x="301" y="260"/>
                    <a:pt x="304" y="256"/>
                  </a:cubicBezTo>
                  <a:cubicBezTo>
                    <a:pt x="306" y="251"/>
                    <a:pt x="307" y="245"/>
                    <a:pt x="306" y="238"/>
                  </a:cubicBezTo>
                  <a:cubicBezTo>
                    <a:pt x="306" y="235"/>
                    <a:pt x="307" y="232"/>
                    <a:pt x="309" y="231"/>
                  </a:cubicBezTo>
                  <a:cubicBezTo>
                    <a:pt x="313" y="228"/>
                    <a:pt x="318" y="222"/>
                    <a:pt x="318" y="213"/>
                  </a:cubicBezTo>
                  <a:cubicBezTo>
                    <a:pt x="319" y="208"/>
                    <a:pt x="317" y="203"/>
                    <a:pt x="315" y="199"/>
                  </a:cubicBezTo>
                  <a:cubicBezTo>
                    <a:pt x="313" y="196"/>
                    <a:pt x="314" y="192"/>
                    <a:pt x="316" y="190"/>
                  </a:cubicBezTo>
                  <a:cubicBezTo>
                    <a:pt x="321" y="184"/>
                    <a:pt x="323" y="178"/>
                    <a:pt x="323" y="1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9" name="组合 8">
            <a:extLst>
              <a:ext uri="{FF2B5EF4-FFF2-40B4-BE49-F238E27FC236}">
                <a16:creationId xmlns:a16="http://schemas.microsoft.com/office/drawing/2014/main" id="{E041C4A0-E946-40AB-BA79-C79A80F46F52}"/>
              </a:ext>
            </a:extLst>
          </p:cNvPr>
          <p:cNvGrpSpPr/>
          <p:nvPr/>
        </p:nvGrpSpPr>
        <p:grpSpPr>
          <a:xfrm>
            <a:off x="3428999" y="1905000"/>
            <a:ext cx="2819400" cy="1314450"/>
            <a:chOff x="3376885" y="2437039"/>
            <a:chExt cx="2819400" cy="1314450"/>
          </a:xfrm>
        </p:grpSpPr>
        <p:sp>
          <p:nvSpPr>
            <p:cNvPr id="10" name="任意多边形: 形状 9">
              <a:extLst>
                <a:ext uri="{FF2B5EF4-FFF2-40B4-BE49-F238E27FC236}">
                  <a16:creationId xmlns:a16="http://schemas.microsoft.com/office/drawing/2014/main" id="{7E164306-100F-4FE8-BF59-955C6E7388AC}"/>
                </a:ext>
              </a:extLst>
            </p:cNvPr>
            <p:cNvSpPr/>
            <p:nvPr/>
          </p:nvSpPr>
          <p:spPr>
            <a:xfrm>
              <a:off x="3376885" y="2437039"/>
              <a:ext cx="2819400" cy="1314450"/>
            </a:xfrm>
            <a:custGeom>
              <a:avLst/>
              <a:gdLst>
                <a:gd name="connsiteX0" fmla="*/ 0 w 2819400"/>
                <a:gd name="connsiteY0" fmla="*/ 0 h 1314450"/>
                <a:gd name="connsiteX1" fmla="*/ 2162175 w 2819400"/>
                <a:gd name="connsiteY1" fmla="*/ 0 h 1314450"/>
                <a:gd name="connsiteX2" fmla="*/ 2819400 w 2819400"/>
                <a:gd name="connsiteY2" fmla="*/ 657225 h 1314450"/>
                <a:gd name="connsiteX3" fmla="*/ 2162175 w 2819400"/>
                <a:gd name="connsiteY3" fmla="*/ 1314450 h 1314450"/>
                <a:gd name="connsiteX4" fmla="*/ 0 w 2819400"/>
                <a:gd name="connsiteY4" fmla="*/ 1314450 h 1314450"/>
                <a:gd name="connsiteX5" fmla="*/ 657225 w 2819400"/>
                <a:gd name="connsiteY5"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9400" h="1314450">
                  <a:moveTo>
                    <a:pt x="0" y="0"/>
                  </a:moveTo>
                  <a:lnTo>
                    <a:pt x="2162175" y="0"/>
                  </a:lnTo>
                  <a:lnTo>
                    <a:pt x="2819400" y="657225"/>
                  </a:lnTo>
                  <a:lnTo>
                    <a:pt x="2162175" y="1314450"/>
                  </a:lnTo>
                  <a:lnTo>
                    <a:pt x="0" y="1314450"/>
                  </a:lnTo>
                  <a:lnTo>
                    <a:pt x="657225" y="6572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1" name="Freeform 507">
              <a:extLst>
                <a:ext uri="{FF2B5EF4-FFF2-40B4-BE49-F238E27FC236}">
                  <a16:creationId xmlns:a16="http://schemas.microsoft.com/office/drawing/2014/main" id="{AF60111D-95E8-4D20-99B6-68E01F5496F9}"/>
                </a:ext>
              </a:extLst>
            </p:cNvPr>
            <p:cNvSpPr>
              <a:spLocks noEditPoints="1"/>
            </p:cNvSpPr>
            <p:nvPr/>
          </p:nvSpPr>
          <p:spPr bwMode="auto">
            <a:xfrm flipH="1">
              <a:off x="4444829" y="2781492"/>
              <a:ext cx="683512" cy="625544"/>
            </a:xfrm>
            <a:custGeom>
              <a:avLst/>
              <a:gdLst>
                <a:gd name="T0" fmla="*/ 186 w 331"/>
                <a:gd name="T1" fmla="*/ 64 h 304"/>
                <a:gd name="T2" fmla="*/ 197 w 331"/>
                <a:gd name="T3" fmla="*/ 52 h 304"/>
                <a:gd name="T4" fmla="*/ 197 w 331"/>
                <a:gd name="T5" fmla="*/ 11 h 304"/>
                <a:gd name="T6" fmla="*/ 186 w 331"/>
                <a:gd name="T7" fmla="*/ 0 h 304"/>
                <a:gd name="T8" fmla="*/ 174 w 331"/>
                <a:gd name="T9" fmla="*/ 11 h 304"/>
                <a:gd name="T10" fmla="*/ 174 w 331"/>
                <a:gd name="T11" fmla="*/ 52 h 304"/>
                <a:gd name="T12" fmla="*/ 186 w 331"/>
                <a:gd name="T13" fmla="*/ 64 h 304"/>
                <a:gd name="T14" fmla="*/ 122 w 331"/>
                <a:gd name="T15" fmla="*/ 64 h 304"/>
                <a:gd name="T16" fmla="*/ 134 w 331"/>
                <a:gd name="T17" fmla="*/ 52 h 304"/>
                <a:gd name="T18" fmla="*/ 134 w 331"/>
                <a:gd name="T19" fmla="*/ 11 h 304"/>
                <a:gd name="T20" fmla="*/ 122 w 331"/>
                <a:gd name="T21" fmla="*/ 0 h 304"/>
                <a:gd name="T22" fmla="*/ 110 w 331"/>
                <a:gd name="T23" fmla="*/ 11 h 304"/>
                <a:gd name="T24" fmla="*/ 110 w 331"/>
                <a:gd name="T25" fmla="*/ 52 h 304"/>
                <a:gd name="T26" fmla="*/ 122 w 331"/>
                <a:gd name="T27" fmla="*/ 64 h 304"/>
                <a:gd name="T28" fmla="*/ 312 w 331"/>
                <a:gd name="T29" fmla="*/ 117 h 304"/>
                <a:gd name="T30" fmla="*/ 243 w 331"/>
                <a:gd name="T31" fmla="*/ 108 h 304"/>
                <a:gd name="T32" fmla="*/ 243 w 331"/>
                <a:gd name="T33" fmla="*/ 89 h 304"/>
                <a:gd name="T34" fmla="*/ 240 w 331"/>
                <a:gd name="T35" fmla="*/ 82 h 304"/>
                <a:gd name="T36" fmla="*/ 233 w 331"/>
                <a:gd name="T37" fmla="*/ 79 h 304"/>
                <a:gd name="T38" fmla="*/ 10 w 331"/>
                <a:gd name="T39" fmla="*/ 79 h 304"/>
                <a:gd name="T40" fmla="*/ 3 w 331"/>
                <a:gd name="T41" fmla="*/ 82 h 304"/>
                <a:gd name="T42" fmla="*/ 0 w 331"/>
                <a:gd name="T43" fmla="*/ 89 h 304"/>
                <a:gd name="T44" fmla="*/ 0 w 331"/>
                <a:gd name="T45" fmla="*/ 144 h 304"/>
                <a:gd name="T46" fmla="*/ 54 w 331"/>
                <a:gd name="T47" fmla="*/ 302 h 304"/>
                <a:gd name="T48" fmla="*/ 60 w 331"/>
                <a:gd name="T49" fmla="*/ 304 h 304"/>
                <a:gd name="T50" fmla="*/ 183 w 331"/>
                <a:gd name="T51" fmla="*/ 304 h 304"/>
                <a:gd name="T52" fmla="*/ 189 w 331"/>
                <a:gd name="T53" fmla="*/ 302 h 304"/>
                <a:gd name="T54" fmla="*/ 218 w 331"/>
                <a:gd name="T55" fmla="*/ 254 h 304"/>
                <a:gd name="T56" fmla="*/ 322 w 331"/>
                <a:gd name="T57" fmla="*/ 185 h 304"/>
                <a:gd name="T58" fmla="*/ 312 w 331"/>
                <a:gd name="T59" fmla="*/ 117 h 304"/>
                <a:gd name="T60" fmla="*/ 294 w 331"/>
                <a:gd name="T61" fmla="*/ 175 h 304"/>
                <a:gd name="T62" fmla="*/ 231 w 331"/>
                <a:gd name="T63" fmla="*/ 221 h 304"/>
                <a:gd name="T64" fmla="*/ 243 w 331"/>
                <a:gd name="T65" fmla="*/ 151 h 304"/>
                <a:gd name="T66" fmla="*/ 259 w 331"/>
                <a:gd name="T67" fmla="*/ 134 h 304"/>
                <a:gd name="T68" fmla="*/ 290 w 331"/>
                <a:gd name="T69" fmla="*/ 138 h 304"/>
                <a:gd name="T70" fmla="*/ 294 w 331"/>
                <a:gd name="T71" fmla="*/ 175 h 304"/>
                <a:gd name="T72" fmla="*/ 58 w 331"/>
                <a:gd name="T73" fmla="*/ 64 h 304"/>
                <a:gd name="T74" fmla="*/ 70 w 331"/>
                <a:gd name="T75" fmla="*/ 52 h 304"/>
                <a:gd name="T76" fmla="*/ 70 w 331"/>
                <a:gd name="T77" fmla="*/ 11 h 304"/>
                <a:gd name="T78" fmla="*/ 58 w 331"/>
                <a:gd name="T79" fmla="*/ 0 h 304"/>
                <a:gd name="T80" fmla="*/ 46 w 331"/>
                <a:gd name="T81" fmla="*/ 11 h 304"/>
                <a:gd name="T82" fmla="*/ 46 w 331"/>
                <a:gd name="T83" fmla="*/ 52 h 304"/>
                <a:gd name="T84" fmla="*/ 58 w 331"/>
                <a:gd name="T85" fmla="*/ 6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04">
                  <a:moveTo>
                    <a:pt x="186" y="64"/>
                  </a:moveTo>
                  <a:cubicBezTo>
                    <a:pt x="192" y="64"/>
                    <a:pt x="197" y="59"/>
                    <a:pt x="197" y="52"/>
                  </a:cubicBezTo>
                  <a:cubicBezTo>
                    <a:pt x="197" y="11"/>
                    <a:pt x="197" y="11"/>
                    <a:pt x="197" y="11"/>
                  </a:cubicBezTo>
                  <a:cubicBezTo>
                    <a:pt x="197" y="5"/>
                    <a:pt x="192" y="0"/>
                    <a:pt x="186" y="0"/>
                  </a:cubicBezTo>
                  <a:cubicBezTo>
                    <a:pt x="179" y="0"/>
                    <a:pt x="174" y="5"/>
                    <a:pt x="174" y="11"/>
                  </a:cubicBezTo>
                  <a:cubicBezTo>
                    <a:pt x="174" y="52"/>
                    <a:pt x="174" y="52"/>
                    <a:pt x="174" y="52"/>
                  </a:cubicBezTo>
                  <a:cubicBezTo>
                    <a:pt x="174" y="59"/>
                    <a:pt x="179" y="64"/>
                    <a:pt x="186" y="64"/>
                  </a:cubicBezTo>
                  <a:close/>
                  <a:moveTo>
                    <a:pt x="122" y="64"/>
                  </a:moveTo>
                  <a:cubicBezTo>
                    <a:pt x="128" y="64"/>
                    <a:pt x="134" y="59"/>
                    <a:pt x="134" y="52"/>
                  </a:cubicBezTo>
                  <a:cubicBezTo>
                    <a:pt x="134" y="11"/>
                    <a:pt x="134" y="11"/>
                    <a:pt x="134" y="11"/>
                  </a:cubicBezTo>
                  <a:cubicBezTo>
                    <a:pt x="134" y="5"/>
                    <a:pt x="128" y="0"/>
                    <a:pt x="122" y="0"/>
                  </a:cubicBezTo>
                  <a:cubicBezTo>
                    <a:pt x="115" y="0"/>
                    <a:pt x="110" y="5"/>
                    <a:pt x="110" y="11"/>
                  </a:cubicBezTo>
                  <a:cubicBezTo>
                    <a:pt x="110" y="52"/>
                    <a:pt x="110" y="52"/>
                    <a:pt x="110" y="52"/>
                  </a:cubicBezTo>
                  <a:cubicBezTo>
                    <a:pt x="110" y="59"/>
                    <a:pt x="115" y="64"/>
                    <a:pt x="122" y="64"/>
                  </a:cubicBezTo>
                  <a:close/>
                  <a:moveTo>
                    <a:pt x="312" y="117"/>
                  </a:moveTo>
                  <a:cubicBezTo>
                    <a:pt x="300" y="104"/>
                    <a:pt x="279" y="93"/>
                    <a:pt x="243" y="108"/>
                  </a:cubicBezTo>
                  <a:cubicBezTo>
                    <a:pt x="243" y="89"/>
                    <a:pt x="243" y="89"/>
                    <a:pt x="243" y="89"/>
                  </a:cubicBezTo>
                  <a:cubicBezTo>
                    <a:pt x="243" y="87"/>
                    <a:pt x="242" y="84"/>
                    <a:pt x="240" y="82"/>
                  </a:cubicBezTo>
                  <a:cubicBezTo>
                    <a:pt x="239" y="80"/>
                    <a:pt x="236" y="79"/>
                    <a:pt x="233" y="79"/>
                  </a:cubicBezTo>
                  <a:cubicBezTo>
                    <a:pt x="10" y="79"/>
                    <a:pt x="10" y="79"/>
                    <a:pt x="10" y="79"/>
                  </a:cubicBezTo>
                  <a:cubicBezTo>
                    <a:pt x="8" y="79"/>
                    <a:pt x="5" y="80"/>
                    <a:pt x="3" y="82"/>
                  </a:cubicBezTo>
                  <a:cubicBezTo>
                    <a:pt x="1" y="84"/>
                    <a:pt x="0" y="87"/>
                    <a:pt x="0" y="89"/>
                  </a:cubicBezTo>
                  <a:cubicBezTo>
                    <a:pt x="0" y="144"/>
                    <a:pt x="0" y="144"/>
                    <a:pt x="0" y="144"/>
                  </a:cubicBezTo>
                  <a:cubicBezTo>
                    <a:pt x="0" y="234"/>
                    <a:pt x="50" y="299"/>
                    <a:pt x="54" y="302"/>
                  </a:cubicBezTo>
                  <a:cubicBezTo>
                    <a:pt x="56" y="303"/>
                    <a:pt x="58" y="304"/>
                    <a:pt x="60" y="304"/>
                  </a:cubicBezTo>
                  <a:cubicBezTo>
                    <a:pt x="183" y="304"/>
                    <a:pt x="183" y="304"/>
                    <a:pt x="183" y="304"/>
                  </a:cubicBezTo>
                  <a:cubicBezTo>
                    <a:pt x="185" y="304"/>
                    <a:pt x="188" y="303"/>
                    <a:pt x="189" y="302"/>
                  </a:cubicBezTo>
                  <a:cubicBezTo>
                    <a:pt x="191" y="300"/>
                    <a:pt x="205" y="282"/>
                    <a:pt x="218" y="254"/>
                  </a:cubicBezTo>
                  <a:cubicBezTo>
                    <a:pt x="292" y="246"/>
                    <a:pt x="315" y="203"/>
                    <a:pt x="322" y="185"/>
                  </a:cubicBezTo>
                  <a:cubicBezTo>
                    <a:pt x="331" y="160"/>
                    <a:pt x="328" y="133"/>
                    <a:pt x="312" y="117"/>
                  </a:cubicBezTo>
                  <a:close/>
                  <a:moveTo>
                    <a:pt x="294" y="175"/>
                  </a:moveTo>
                  <a:cubicBezTo>
                    <a:pt x="290" y="186"/>
                    <a:pt x="275" y="212"/>
                    <a:pt x="231" y="221"/>
                  </a:cubicBezTo>
                  <a:cubicBezTo>
                    <a:pt x="237" y="200"/>
                    <a:pt x="242" y="176"/>
                    <a:pt x="243" y="151"/>
                  </a:cubicBezTo>
                  <a:cubicBezTo>
                    <a:pt x="251" y="149"/>
                    <a:pt x="258" y="142"/>
                    <a:pt x="259" y="134"/>
                  </a:cubicBezTo>
                  <a:cubicBezTo>
                    <a:pt x="273" y="129"/>
                    <a:pt x="283" y="130"/>
                    <a:pt x="290" y="138"/>
                  </a:cubicBezTo>
                  <a:cubicBezTo>
                    <a:pt x="296" y="144"/>
                    <a:pt x="300" y="158"/>
                    <a:pt x="294" y="175"/>
                  </a:cubicBezTo>
                  <a:close/>
                  <a:moveTo>
                    <a:pt x="58" y="64"/>
                  </a:moveTo>
                  <a:cubicBezTo>
                    <a:pt x="65" y="64"/>
                    <a:pt x="70" y="59"/>
                    <a:pt x="70" y="52"/>
                  </a:cubicBezTo>
                  <a:cubicBezTo>
                    <a:pt x="70" y="11"/>
                    <a:pt x="70" y="11"/>
                    <a:pt x="70" y="11"/>
                  </a:cubicBezTo>
                  <a:cubicBezTo>
                    <a:pt x="70" y="5"/>
                    <a:pt x="65" y="0"/>
                    <a:pt x="58" y="0"/>
                  </a:cubicBezTo>
                  <a:cubicBezTo>
                    <a:pt x="52" y="0"/>
                    <a:pt x="46" y="5"/>
                    <a:pt x="46" y="11"/>
                  </a:cubicBezTo>
                  <a:cubicBezTo>
                    <a:pt x="46" y="52"/>
                    <a:pt x="46" y="52"/>
                    <a:pt x="46" y="52"/>
                  </a:cubicBezTo>
                  <a:cubicBezTo>
                    <a:pt x="46" y="59"/>
                    <a:pt x="52" y="64"/>
                    <a:pt x="58"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2" name="组合 11">
            <a:extLst>
              <a:ext uri="{FF2B5EF4-FFF2-40B4-BE49-F238E27FC236}">
                <a16:creationId xmlns:a16="http://schemas.microsoft.com/office/drawing/2014/main" id="{620AD03E-EB45-498A-B29A-F5797DF6D9D4}"/>
              </a:ext>
            </a:extLst>
          </p:cNvPr>
          <p:cNvGrpSpPr/>
          <p:nvPr/>
        </p:nvGrpSpPr>
        <p:grpSpPr>
          <a:xfrm>
            <a:off x="5904736" y="1905000"/>
            <a:ext cx="2819400" cy="1314450"/>
            <a:chOff x="5852622" y="2437039"/>
            <a:chExt cx="2819400" cy="1314450"/>
          </a:xfrm>
        </p:grpSpPr>
        <p:sp>
          <p:nvSpPr>
            <p:cNvPr id="13" name="任意多边形: 形状 12">
              <a:extLst>
                <a:ext uri="{FF2B5EF4-FFF2-40B4-BE49-F238E27FC236}">
                  <a16:creationId xmlns:a16="http://schemas.microsoft.com/office/drawing/2014/main" id="{D20F904F-96A6-453F-B779-CB7FAEB1401A}"/>
                </a:ext>
              </a:extLst>
            </p:cNvPr>
            <p:cNvSpPr/>
            <p:nvPr/>
          </p:nvSpPr>
          <p:spPr>
            <a:xfrm>
              <a:off x="5852622" y="2437039"/>
              <a:ext cx="2819400" cy="1314450"/>
            </a:xfrm>
            <a:custGeom>
              <a:avLst/>
              <a:gdLst>
                <a:gd name="connsiteX0" fmla="*/ 0 w 2819400"/>
                <a:gd name="connsiteY0" fmla="*/ 0 h 1314450"/>
                <a:gd name="connsiteX1" fmla="*/ 2162175 w 2819400"/>
                <a:gd name="connsiteY1" fmla="*/ 0 h 1314450"/>
                <a:gd name="connsiteX2" fmla="*/ 2819400 w 2819400"/>
                <a:gd name="connsiteY2" fmla="*/ 657225 h 1314450"/>
                <a:gd name="connsiteX3" fmla="*/ 2162175 w 2819400"/>
                <a:gd name="connsiteY3" fmla="*/ 1314450 h 1314450"/>
                <a:gd name="connsiteX4" fmla="*/ 0 w 2819400"/>
                <a:gd name="connsiteY4" fmla="*/ 1314450 h 1314450"/>
                <a:gd name="connsiteX5" fmla="*/ 657225 w 2819400"/>
                <a:gd name="connsiteY5"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9400" h="1314450">
                  <a:moveTo>
                    <a:pt x="0" y="0"/>
                  </a:moveTo>
                  <a:lnTo>
                    <a:pt x="2162175" y="0"/>
                  </a:lnTo>
                  <a:lnTo>
                    <a:pt x="2819400" y="657225"/>
                  </a:lnTo>
                  <a:lnTo>
                    <a:pt x="2162175" y="1314450"/>
                  </a:lnTo>
                  <a:lnTo>
                    <a:pt x="0" y="1314450"/>
                  </a:lnTo>
                  <a:lnTo>
                    <a:pt x="657225" y="6572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4" name="Freeform 497">
              <a:extLst>
                <a:ext uri="{FF2B5EF4-FFF2-40B4-BE49-F238E27FC236}">
                  <a16:creationId xmlns:a16="http://schemas.microsoft.com/office/drawing/2014/main" id="{1F078596-21AA-49C2-9846-8A7F66173167}"/>
                </a:ext>
              </a:extLst>
            </p:cNvPr>
            <p:cNvSpPr>
              <a:spLocks noEditPoints="1"/>
            </p:cNvSpPr>
            <p:nvPr/>
          </p:nvSpPr>
          <p:spPr bwMode="auto">
            <a:xfrm flipH="1">
              <a:off x="6980192" y="2829886"/>
              <a:ext cx="657352" cy="528757"/>
            </a:xfrm>
            <a:custGeom>
              <a:avLst/>
              <a:gdLst>
                <a:gd name="T0" fmla="*/ 163 w 326"/>
                <a:gd name="T1" fmla="*/ 0 h 263"/>
                <a:gd name="T2" fmla="*/ 0 w 326"/>
                <a:gd name="T3" fmla="*/ 126 h 263"/>
                <a:gd name="T4" fmla="*/ 40 w 326"/>
                <a:gd name="T5" fmla="*/ 208 h 263"/>
                <a:gd name="T6" fmla="*/ 24 w 326"/>
                <a:gd name="T7" fmla="*/ 247 h 263"/>
                <a:gd name="T8" fmla="*/ 26 w 326"/>
                <a:gd name="T9" fmla="*/ 260 h 263"/>
                <a:gd name="T10" fmla="*/ 35 w 326"/>
                <a:gd name="T11" fmla="*/ 263 h 263"/>
                <a:gd name="T12" fmla="*/ 40 w 326"/>
                <a:gd name="T13" fmla="*/ 262 h 263"/>
                <a:gd name="T14" fmla="*/ 90 w 326"/>
                <a:gd name="T15" fmla="*/ 238 h 263"/>
                <a:gd name="T16" fmla="*/ 163 w 326"/>
                <a:gd name="T17" fmla="*/ 251 h 263"/>
                <a:gd name="T18" fmla="*/ 326 w 326"/>
                <a:gd name="T19" fmla="*/ 126 h 263"/>
                <a:gd name="T20" fmla="*/ 163 w 326"/>
                <a:gd name="T21" fmla="*/ 0 h 263"/>
                <a:gd name="T22" fmla="*/ 93 w 326"/>
                <a:gd name="T23" fmla="*/ 150 h 263"/>
                <a:gd name="T24" fmla="*/ 75 w 326"/>
                <a:gd name="T25" fmla="*/ 132 h 263"/>
                <a:gd name="T26" fmla="*/ 93 w 326"/>
                <a:gd name="T27" fmla="*/ 114 h 263"/>
                <a:gd name="T28" fmla="*/ 111 w 326"/>
                <a:gd name="T29" fmla="*/ 132 h 263"/>
                <a:gd name="T30" fmla="*/ 93 w 326"/>
                <a:gd name="T31" fmla="*/ 150 h 263"/>
                <a:gd name="T32" fmla="*/ 164 w 326"/>
                <a:gd name="T33" fmla="*/ 150 h 263"/>
                <a:gd name="T34" fmla="*/ 146 w 326"/>
                <a:gd name="T35" fmla="*/ 132 h 263"/>
                <a:gd name="T36" fmla="*/ 164 w 326"/>
                <a:gd name="T37" fmla="*/ 114 h 263"/>
                <a:gd name="T38" fmla="*/ 182 w 326"/>
                <a:gd name="T39" fmla="*/ 132 h 263"/>
                <a:gd name="T40" fmla="*/ 164 w 326"/>
                <a:gd name="T41" fmla="*/ 150 h 263"/>
                <a:gd name="T42" fmla="*/ 235 w 326"/>
                <a:gd name="T43" fmla="*/ 150 h 263"/>
                <a:gd name="T44" fmla="*/ 217 w 326"/>
                <a:gd name="T45" fmla="*/ 132 h 263"/>
                <a:gd name="T46" fmla="*/ 235 w 326"/>
                <a:gd name="T47" fmla="*/ 114 h 263"/>
                <a:gd name="T48" fmla="*/ 254 w 326"/>
                <a:gd name="T49" fmla="*/ 132 h 263"/>
                <a:gd name="T50" fmla="*/ 235 w 326"/>
                <a:gd name="T51" fmla="*/ 15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263">
                  <a:moveTo>
                    <a:pt x="163" y="0"/>
                  </a:moveTo>
                  <a:cubicBezTo>
                    <a:pt x="73" y="0"/>
                    <a:pt x="0" y="56"/>
                    <a:pt x="0" y="126"/>
                  </a:cubicBezTo>
                  <a:cubicBezTo>
                    <a:pt x="0" y="156"/>
                    <a:pt x="14" y="185"/>
                    <a:pt x="40" y="208"/>
                  </a:cubicBezTo>
                  <a:cubicBezTo>
                    <a:pt x="24" y="247"/>
                    <a:pt x="24" y="247"/>
                    <a:pt x="24" y="247"/>
                  </a:cubicBezTo>
                  <a:cubicBezTo>
                    <a:pt x="22" y="251"/>
                    <a:pt x="23" y="257"/>
                    <a:pt x="26" y="260"/>
                  </a:cubicBezTo>
                  <a:cubicBezTo>
                    <a:pt x="28" y="262"/>
                    <a:pt x="31" y="263"/>
                    <a:pt x="35" y="263"/>
                  </a:cubicBezTo>
                  <a:cubicBezTo>
                    <a:pt x="36" y="263"/>
                    <a:pt x="38" y="263"/>
                    <a:pt x="40" y="262"/>
                  </a:cubicBezTo>
                  <a:cubicBezTo>
                    <a:pt x="90" y="238"/>
                    <a:pt x="90" y="238"/>
                    <a:pt x="90" y="238"/>
                  </a:cubicBezTo>
                  <a:cubicBezTo>
                    <a:pt x="113" y="246"/>
                    <a:pt x="138" y="251"/>
                    <a:pt x="163" y="251"/>
                  </a:cubicBezTo>
                  <a:cubicBezTo>
                    <a:pt x="253" y="251"/>
                    <a:pt x="326" y="195"/>
                    <a:pt x="326" y="126"/>
                  </a:cubicBezTo>
                  <a:cubicBezTo>
                    <a:pt x="326" y="56"/>
                    <a:pt x="253" y="0"/>
                    <a:pt x="163" y="0"/>
                  </a:cubicBezTo>
                  <a:close/>
                  <a:moveTo>
                    <a:pt x="93" y="150"/>
                  </a:moveTo>
                  <a:cubicBezTo>
                    <a:pt x="83" y="150"/>
                    <a:pt x="75" y="142"/>
                    <a:pt x="75" y="132"/>
                  </a:cubicBezTo>
                  <a:cubicBezTo>
                    <a:pt x="75" y="122"/>
                    <a:pt x="83" y="114"/>
                    <a:pt x="93" y="114"/>
                  </a:cubicBezTo>
                  <a:cubicBezTo>
                    <a:pt x="103" y="114"/>
                    <a:pt x="111" y="122"/>
                    <a:pt x="111" y="132"/>
                  </a:cubicBezTo>
                  <a:cubicBezTo>
                    <a:pt x="111" y="142"/>
                    <a:pt x="103" y="150"/>
                    <a:pt x="93" y="150"/>
                  </a:cubicBezTo>
                  <a:close/>
                  <a:moveTo>
                    <a:pt x="164" y="150"/>
                  </a:moveTo>
                  <a:cubicBezTo>
                    <a:pt x="154" y="150"/>
                    <a:pt x="146" y="142"/>
                    <a:pt x="146" y="132"/>
                  </a:cubicBezTo>
                  <a:cubicBezTo>
                    <a:pt x="146" y="122"/>
                    <a:pt x="154" y="114"/>
                    <a:pt x="164" y="114"/>
                  </a:cubicBezTo>
                  <a:cubicBezTo>
                    <a:pt x="174" y="114"/>
                    <a:pt x="182" y="122"/>
                    <a:pt x="182" y="132"/>
                  </a:cubicBezTo>
                  <a:cubicBezTo>
                    <a:pt x="182" y="142"/>
                    <a:pt x="174" y="150"/>
                    <a:pt x="164" y="150"/>
                  </a:cubicBezTo>
                  <a:close/>
                  <a:moveTo>
                    <a:pt x="235" y="150"/>
                  </a:moveTo>
                  <a:cubicBezTo>
                    <a:pt x="225" y="150"/>
                    <a:pt x="217" y="142"/>
                    <a:pt x="217" y="132"/>
                  </a:cubicBezTo>
                  <a:cubicBezTo>
                    <a:pt x="217" y="122"/>
                    <a:pt x="225" y="114"/>
                    <a:pt x="235" y="114"/>
                  </a:cubicBezTo>
                  <a:cubicBezTo>
                    <a:pt x="245" y="114"/>
                    <a:pt x="254" y="122"/>
                    <a:pt x="254" y="132"/>
                  </a:cubicBezTo>
                  <a:cubicBezTo>
                    <a:pt x="254" y="142"/>
                    <a:pt x="245" y="150"/>
                    <a:pt x="235" y="15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5" name="组合 14">
            <a:extLst>
              <a:ext uri="{FF2B5EF4-FFF2-40B4-BE49-F238E27FC236}">
                <a16:creationId xmlns:a16="http://schemas.microsoft.com/office/drawing/2014/main" id="{DF8E6C53-F1B1-4038-A9E1-DD4C4BE6D265}"/>
              </a:ext>
            </a:extLst>
          </p:cNvPr>
          <p:cNvGrpSpPr/>
          <p:nvPr/>
        </p:nvGrpSpPr>
        <p:grpSpPr>
          <a:xfrm>
            <a:off x="8380474" y="1905000"/>
            <a:ext cx="2700003" cy="1314450"/>
            <a:chOff x="8328360" y="2437039"/>
            <a:chExt cx="2700003" cy="1314450"/>
          </a:xfrm>
        </p:grpSpPr>
        <p:sp>
          <p:nvSpPr>
            <p:cNvPr id="16" name="任意多边形: 形状 15">
              <a:extLst>
                <a:ext uri="{FF2B5EF4-FFF2-40B4-BE49-F238E27FC236}">
                  <a16:creationId xmlns:a16="http://schemas.microsoft.com/office/drawing/2014/main" id="{646F6C80-DF9B-4E06-A5B2-209D434B5A89}"/>
                </a:ext>
              </a:extLst>
            </p:cNvPr>
            <p:cNvSpPr/>
            <p:nvPr/>
          </p:nvSpPr>
          <p:spPr>
            <a:xfrm>
              <a:off x="8328360" y="2437039"/>
              <a:ext cx="2700003" cy="1314450"/>
            </a:xfrm>
            <a:custGeom>
              <a:avLst/>
              <a:gdLst>
                <a:gd name="connsiteX0" fmla="*/ 0 w 2700003"/>
                <a:gd name="connsiteY0" fmla="*/ 0 h 1314450"/>
                <a:gd name="connsiteX1" fmla="*/ 1815765 w 2700003"/>
                <a:gd name="connsiteY1" fmla="*/ 0 h 1314450"/>
                <a:gd name="connsiteX2" fmla="*/ 2042778 w 2700003"/>
                <a:gd name="connsiteY2" fmla="*/ 0 h 1314450"/>
                <a:gd name="connsiteX3" fmla="*/ 2700003 w 2700003"/>
                <a:gd name="connsiteY3" fmla="*/ 0 h 1314450"/>
                <a:gd name="connsiteX4" fmla="*/ 2700003 w 2700003"/>
                <a:gd name="connsiteY4" fmla="*/ 657225 h 1314450"/>
                <a:gd name="connsiteX5" fmla="*/ 2700003 w 2700003"/>
                <a:gd name="connsiteY5" fmla="*/ 1314450 h 1314450"/>
                <a:gd name="connsiteX6" fmla="*/ 2042778 w 2700003"/>
                <a:gd name="connsiteY6" fmla="*/ 1314450 h 1314450"/>
                <a:gd name="connsiteX7" fmla="*/ 1815765 w 2700003"/>
                <a:gd name="connsiteY7" fmla="*/ 1314450 h 1314450"/>
                <a:gd name="connsiteX8" fmla="*/ 0 w 2700003"/>
                <a:gd name="connsiteY8" fmla="*/ 1314450 h 1314450"/>
                <a:gd name="connsiteX9" fmla="*/ 657225 w 2700003"/>
                <a:gd name="connsiteY9"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03" h="1314450">
                  <a:moveTo>
                    <a:pt x="0" y="0"/>
                  </a:moveTo>
                  <a:lnTo>
                    <a:pt x="1815765" y="0"/>
                  </a:lnTo>
                  <a:lnTo>
                    <a:pt x="2042778" y="0"/>
                  </a:lnTo>
                  <a:lnTo>
                    <a:pt x="2700003" y="0"/>
                  </a:lnTo>
                  <a:lnTo>
                    <a:pt x="2700003" y="657225"/>
                  </a:lnTo>
                  <a:lnTo>
                    <a:pt x="2700003" y="1314450"/>
                  </a:lnTo>
                  <a:lnTo>
                    <a:pt x="2042778" y="1314450"/>
                  </a:lnTo>
                  <a:lnTo>
                    <a:pt x="1815765" y="1314450"/>
                  </a:lnTo>
                  <a:lnTo>
                    <a:pt x="0" y="1314450"/>
                  </a:lnTo>
                  <a:lnTo>
                    <a:pt x="657225" y="65722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Freeform 512">
              <a:extLst>
                <a:ext uri="{FF2B5EF4-FFF2-40B4-BE49-F238E27FC236}">
                  <a16:creationId xmlns:a16="http://schemas.microsoft.com/office/drawing/2014/main" id="{D00114E5-A4C7-434E-A6F2-63DAB706DF99}"/>
                </a:ext>
              </a:extLst>
            </p:cNvPr>
            <p:cNvSpPr>
              <a:spLocks noEditPoints="1"/>
            </p:cNvSpPr>
            <p:nvPr/>
          </p:nvSpPr>
          <p:spPr bwMode="auto">
            <a:xfrm flipH="1">
              <a:off x="9723073" y="2829484"/>
              <a:ext cx="550743" cy="529560"/>
            </a:xfrm>
            <a:custGeom>
              <a:avLst/>
              <a:gdLst>
                <a:gd name="T0" fmla="*/ 261 w 327"/>
                <a:gd name="T1" fmla="*/ 209 h 316"/>
                <a:gd name="T2" fmla="*/ 261 w 327"/>
                <a:gd name="T3" fmla="*/ 215 h 316"/>
                <a:gd name="T4" fmla="*/ 254 w 327"/>
                <a:gd name="T5" fmla="*/ 222 h 316"/>
                <a:gd name="T6" fmla="*/ 208 w 327"/>
                <a:gd name="T7" fmla="*/ 222 h 316"/>
                <a:gd name="T8" fmla="*/ 201 w 327"/>
                <a:gd name="T9" fmla="*/ 215 h 316"/>
                <a:gd name="T10" fmla="*/ 201 w 327"/>
                <a:gd name="T11" fmla="*/ 209 h 316"/>
                <a:gd name="T12" fmla="*/ 118 w 327"/>
                <a:gd name="T13" fmla="*/ 209 h 316"/>
                <a:gd name="T14" fmla="*/ 118 w 327"/>
                <a:gd name="T15" fmla="*/ 215 h 316"/>
                <a:gd name="T16" fmla="*/ 111 w 327"/>
                <a:gd name="T17" fmla="*/ 222 h 316"/>
                <a:gd name="T18" fmla="*/ 64 w 327"/>
                <a:gd name="T19" fmla="*/ 222 h 316"/>
                <a:gd name="T20" fmla="*/ 57 w 327"/>
                <a:gd name="T21" fmla="*/ 215 h 316"/>
                <a:gd name="T22" fmla="*/ 57 w 327"/>
                <a:gd name="T23" fmla="*/ 209 h 316"/>
                <a:gd name="T24" fmla="*/ 39 w 327"/>
                <a:gd name="T25" fmla="*/ 209 h 316"/>
                <a:gd name="T26" fmla="*/ 0 w 327"/>
                <a:gd name="T27" fmla="*/ 193 h 316"/>
                <a:gd name="T28" fmla="*/ 0 w 327"/>
                <a:gd name="T29" fmla="*/ 277 h 316"/>
                <a:gd name="T30" fmla="*/ 39 w 327"/>
                <a:gd name="T31" fmla="*/ 316 h 316"/>
                <a:gd name="T32" fmla="*/ 289 w 327"/>
                <a:gd name="T33" fmla="*/ 316 h 316"/>
                <a:gd name="T34" fmla="*/ 327 w 327"/>
                <a:gd name="T35" fmla="*/ 277 h 316"/>
                <a:gd name="T36" fmla="*/ 327 w 327"/>
                <a:gd name="T37" fmla="*/ 193 h 316"/>
                <a:gd name="T38" fmla="*/ 289 w 327"/>
                <a:gd name="T39" fmla="*/ 209 h 316"/>
                <a:gd name="T40" fmla="*/ 261 w 327"/>
                <a:gd name="T41" fmla="*/ 209 h 316"/>
                <a:gd name="T42" fmla="*/ 289 w 327"/>
                <a:gd name="T43" fmla="*/ 70 h 316"/>
                <a:gd name="T44" fmla="*/ 246 w 327"/>
                <a:gd name="T45" fmla="*/ 70 h 316"/>
                <a:gd name="T46" fmla="*/ 246 w 327"/>
                <a:gd name="T47" fmla="*/ 51 h 316"/>
                <a:gd name="T48" fmla="*/ 196 w 327"/>
                <a:gd name="T49" fmla="*/ 0 h 316"/>
                <a:gd name="T50" fmla="*/ 132 w 327"/>
                <a:gd name="T51" fmla="*/ 0 h 316"/>
                <a:gd name="T52" fmla="*/ 81 w 327"/>
                <a:gd name="T53" fmla="*/ 51 h 316"/>
                <a:gd name="T54" fmla="*/ 81 w 327"/>
                <a:gd name="T55" fmla="*/ 70 h 316"/>
                <a:gd name="T56" fmla="*/ 39 w 327"/>
                <a:gd name="T57" fmla="*/ 70 h 316"/>
                <a:gd name="T58" fmla="*/ 0 w 327"/>
                <a:gd name="T59" fmla="*/ 109 h 316"/>
                <a:gd name="T60" fmla="*/ 0 w 327"/>
                <a:gd name="T61" fmla="*/ 155 h 316"/>
                <a:gd name="T62" fmla="*/ 39 w 327"/>
                <a:gd name="T63" fmla="*/ 194 h 316"/>
                <a:gd name="T64" fmla="*/ 57 w 327"/>
                <a:gd name="T65" fmla="*/ 194 h 316"/>
                <a:gd name="T66" fmla="*/ 57 w 327"/>
                <a:gd name="T67" fmla="*/ 184 h 316"/>
                <a:gd name="T68" fmla="*/ 64 w 327"/>
                <a:gd name="T69" fmla="*/ 177 h 316"/>
                <a:gd name="T70" fmla="*/ 111 w 327"/>
                <a:gd name="T71" fmla="*/ 177 h 316"/>
                <a:gd name="T72" fmla="*/ 118 w 327"/>
                <a:gd name="T73" fmla="*/ 184 h 316"/>
                <a:gd name="T74" fmla="*/ 118 w 327"/>
                <a:gd name="T75" fmla="*/ 194 h 316"/>
                <a:gd name="T76" fmla="*/ 201 w 327"/>
                <a:gd name="T77" fmla="*/ 194 h 316"/>
                <a:gd name="T78" fmla="*/ 201 w 327"/>
                <a:gd name="T79" fmla="*/ 184 h 316"/>
                <a:gd name="T80" fmla="*/ 208 w 327"/>
                <a:gd name="T81" fmla="*/ 177 h 316"/>
                <a:gd name="T82" fmla="*/ 254 w 327"/>
                <a:gd name="T83" fmla="*/ 177 h 316"/>
                <a:gd name="T84" fmla="*/ 261 w 327"/>
                <a:gd name="T85" fmla="*/ 184 h 316"/>
                <a:gd name="T86" fmla="*/ 261 w 327"/>
                <a:gd name="T87" fmla="*/ 194 h 316"/>
                <a:gd name="T88" fmla="*/ 289 w 327"/>
                <a:gd name="T89" fmla="*/ 194 h 316"/>
                <a:gd name="T90" fmla="*/ 327 w 327"/>
                <a:gd name="T91" fmla="*/ 155 h 316"/>
                <a:gd name="T92" fmla="*/ 327 w 327"/>
                <a:gd name="T93" fmla="*/ 109 h 316"/>
                <a:gd name="T94" fmla="*/ 289 w 327"/>
                <a:gd name="T95" fmla="*/ 70 h 316"/>
                <a:gd name="T96" fmla="*/ 220 w 327"/>
                <a:gd name="T97" fmla="*/ 70 h 316"/>
                <a:gd name="T98" fmla="*/ 108 w 327"/>
                <a:gd name="T99" fmla="*/ 70 h 316"/>
                <a:gd name="T100" fmla="*/ 108 w 327"/>
                <a:gd name="T101" fmla="*/ 51 h 316"/>
                <a:gd name="T102" fmla="*/ 132 w 327"/>
                <a:gd name="T103" fmla="*/ 27 h 316"/>
                <a:gd name="T104" fmla="*/ 196 w 327"/>
                <a:gd name="T105" fmla="*/ 27 h 316"/>
                <a:gd name="T106" fmla="*/ 220 w 327"/>
                <a:gd name="T107" fmla="*/ 51 h 316"/>
                <a:gd name="T108" fmla="*/ 220 w 327"/>
                <a:gd name="T109" fmla="*/ 7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16">
                  <a:moveTo>
                    <a:pt x="261" y="209"/>
                  </a:moveTo>
                  <a:cubicBezTo>
                    <a:pt x="261" y="215"/>
                    <a:pt x="261" y="215"/>
                    <a:pt x="261" y="215"/>
                  </a:cubicBezTo>
                  <a:cubicBezTo>
                    <a:pt x="261" y="219"/>
                    <a:pt x="258" y="222"/>
                    <a:pt x="254" y="222"/>
                  </a:cubicBezTo>
                  <a:cubicBezTo>
                    <a:pt x="208" y="222"/>
                    <a:pt x="208" y="222"/>
                    <a:pt x="208" y="222"/>
                  </a:cubicBezTo>
                  <a:cubicBezTo>
                    <a:pt x="204" y="222"/>
                    <a:pt x="201" y="219"/>
                    <a:pt x="201" y="215"/>
                  </a:cubicBezTo>
                  <a:cubicBezTo>
                    <a:pt x="201" y="209"/>
                    <a:pt x="201" y="209"/>
                    <a:pt x="201" y="209"/>
                  </a:cubicBezTo>
                  <a:cubicBezTo>
                    <a:pt x="118" y="209"/>
                    <a:pt x="118" y="209"/>
                    <a:pt x="118" y="209"/>
                  </a:cubicBezTo>
                  <a:cubicBezTo>
                    <a:pt x="118" y="215"/>
                    <a:pt x="118" y="215"/>
                    <a:pt x="118" y="215"/>
                  </a:cubicBezTo>
                  <a:cubicBezTo>
                    <a:pt x="118" y="219"/>
                    <a:pt x="115" y="222"/>
                    <a:pt x="111" y="222"/>
                  </a:cubicBezTo>
                  <a:cubicBezTo>
                    <a:pt x="64" y="222"/>
                    <a:pt x="64" y="222"/>
                    <a:pt x="64" y="222"/>
                  </a:cubicBezTo>
                  <a:cubicBezTo>
                    <a:pt x="61" y="222"/>
                    <a:pt x="57" y="219"/>
                    <a:pt x="57" y="215"/>
                  </a:cubicBezTo>
                  <a:cubicBezTo>
                    <a:pt x="57" y="209"/>
                    <a:pt x="57" y="209"/>
                    <a:pt x="57" y="209"/>
                  </a:cubicBezTo>
                  <a:cubicBezTo>
                    <a:pt x="39" y="209"/>
                    <a:pt x="39" y="209"/>
                    <a:pt x="39" y="209"/>
                  </a:cubicBezTo>
                  <a:cubicBezTo>
                    <a:pt x="24" y="209"/>
                    <a:pt x="10" y="203"/>
                    <a:pt x="0" y="193"/>
                  </a:cubicBezTo>
                  <a:cubicBezTo>
                    <a:pt x="0" y="277"/>
                    <a:pt x="0" y="277"/>
                    <a:pt x="0" y="277"/>
                  </a:cubicBezTo>
                  <a:cubicBezTo>
                    <a:pt x="0" y="298"/>
                    <a:pt x="18" y="316"/>
                    <a:pt x="39" y="316"/>
                  </a:cubicBezTo>
                  <a:cubicBezTo>
                    <a:pt x="289" y="316"/>
                    <a:pt x="289" y="316"/>
                    <a:pt x="289" y="316"/>
                  </a:cubicBezTo>
                  <a:cubicBezTo>
                    <a:pt x="310" y="316"/>
                    <a:pt x="327" y="298"/>
                    <a:pt x="327" y="277"/>
                  </a:cubicBezTo>
                  <a:cubicBezTo>
                    <a:pt x="327" y="193"/>
                    <a:pt x="327" y="193"/>
                    <a:pt x="327" y="193"/>
                  </a:cubicBezTo>
                  <a:cubicBezTo>
                    <a:pt x="317" y="203"/>
                    <a:pt x="304" y="209"/>
                    <a:pt x="289" y="209"/>
                  </a:cubicBezTo>
                  <a:lnTo>
                    <a:pt x="261" y="209"/>
                  </a:lnTo>
                  <a:close/>
                  <a:moveTo>
                    <a:pt x="289" y="70"/>
                  </a:moveTo>
                  <a:cubicBezTo>
                    <a:pt x="246" y="70"/>
                    <a:pt x="246" y="70"/>
                    <a:pt x="246" y="70"/>
                  </a:cubicBezTo>
                  <a:cubicBezTo>
                    <a:pt x="246" y="51"/>
                    <a:pt x="246" y="51"/>
                    <a:pt x="246" y="51"/>
                  </a:cubicBezTo>
                  <a:cubicBezTo>
                    <a:pt x="246" y="23"/>
                    <a:pt x="224" y="0"/>
                    <a:pt x="196" y="0"/>
                  </a:cubicBezTo>
                  <a:cubicBezTo>
                    <a:pt x="132" y="0"/>
                    <a:pt x="132" y="0"/>
                    <a:pt x="132" y="0"/>
                  </a:cubicBezTo>
                  <a:cubicBezTo>
                    <a:pt x="104" y="0"/>
                    <a:pt x="81" y="23"/>
                    <a:pt x="81" y="51"/>
                  </a:cubicBezTo>
                  <a:cubicBezTo>
                    <a:pt x="81" y="70"/>
                    <a:pt x="81" y="70"/>
                    <a:pt x="81" y="70"/>
                  </a:cubicBezTo>
                  <a:cubicBezTo>
                    <a:pt x="39" y="70"/>
                    <a:pt x="39" y="70"/>
                    <a:pt x="39" y="70"/>
                  </a:cubicBezTo>
                  <a:cubicBezTo>
                    <a:pt x="18" y="70"/>
                    <a:pt x="0" y="88"/>
                    <a:pt x="0" y="109"/>
                  </a:cubicBezTo>
                  <a:cubicBezTo>
                    <a:pt x="0" y="155"/>
                    <a:pt x="0" y="155"/>
                    <a:pt x="0" y="155"/>
                  </a:cubicBezTo>
                  <a:cubicBezTo>
                    <a:pt x="0" y="177"/>
                    <a:pt x="18" y="194"/>
                    <a:pt x="39" y="194"/>
                  </a:cubicBezTo>
                  <a:cubicBezTo>
                    <a:pt x="57" y="194"/>
                    <a:pt x="57" y="194"/>
                    <a:pt x="57" y="194"/>
                  </a:cubicBezTo>
                  <a:cubicBezTo>
                    <a:pt x="57" y="184"/>
                    <a:pt x="57" y="184"/>
                    <a:pt x="57" y="184"/>
                  </a:cubicBezTo>
                  <a:cubicBezTo>
                    <a:pt x="57" y="180"/>
                    <a:pt x="61" y="177"/>
                    <a:pt x="64" y="177"/>
                  </a:cubicBezTo>
                  <a:cubicBezTo>
                    <a:pt x="111" y="177"/>
                    <a:pt x="111" y="177"/>
                    <a:pt x="111" y="177"/>
                  </a:cubicBezTo>
                  <a:cubicBezTo>
                    <a:pt x="115" y="177"/>
                    <a:pt x="118" y="180"/>
                    <a:pt x="118" y="184"/>
                  </a:cubicBezTo>
                  <a:cubicBezTo>
                    <a:pt x="118" y="194"/>
                    <a:pt x="118" y="194"/>
                    <a:pt x="118" y="194"/>
                  </a:cubicBezTo>
                  <a:cubicBezTo>
                    <a:pt x="201" y="194"/>
                    <a:pt x="201" y="194"/>
                    <a:pt x="201" y="194"/>
                  </a:cubicBezTo>
                  <a:cubicBezTo>
                    <a:pt x="201" y="184"/>
                    <a:pt x="201" y="184"/>
                    <a:pt x="201" y="184"/>
                  </a:cubicBezTo>
                  <a:cubicBezTo>
                    <a:pt x="201" y="180"/>
                    <a:pt x="204" y="177"/>
                    <a:pt x="208" y="177"/>
                  </a:cubicBezTo>
                  <a:cubicBezTo>
                    <a:pt x="254" y="177"/>
                    <a:pt x="254" y="177"/>
                    <a:pt x="254" y="177"/>
                  </a:cubicBezTo>
                  <a:cubicBezTo>
                    <a:pt x="258" y="177"/>
                    <a:pt x="261" y="180"/>
                    <a:pt x="261" y="184"/>
                  </a:cubicBezTo>
                  <a:cubicBezTo>
                    <a:pt x="261" y="194"/>
                    <a:pt x="261" y="194"/>
                    <a:pt x="261" y="194"/>
                  </a:cubicBezTo>
                  <a:cubicBezTo>
                    <a:pt x="289" y="194"/>
                    <a:pt x="289" y="194"/>
                    <a:pt x="289" y="194"/>
                  </a:cubicBezTo>
                  <a:cubicBezTo>
                    <a:pt x="310" y="194"/>
                    <a:pt x="327" y="177"/>
                    <a:pt x="327" y="155"/>
                  </a:cubicBezTo>
                  <a:cubicBezTo>
                    <a:pt x="327" y="109"/>
                    <a:pt x="327" y="109"/>
                    <a:pt x="327" y="109"/>
                  </a:cubicBezTo>
                  <a:cubicBezTo>
                    <a:pt x="327" y="88"/>
                    <a:pt x="310" y="70"/>
                    <a:pt x="289" y="70"/>
                  </a:cubicBezTo>
                  <a:close/>
                  <a:moveTo>
                    <a:pt x="220" y="70"/>
                  </a:moveTo>
                  <a:cubicBezTo>
                    <a:pt x="108" y="70"/>
                    <a:pt x="108" y="70"/>
                    <a:pt x="108" y="70"/>
                  </a:cubicBezTo>
                  <a:cubicBezTo>
                    <a:pt x="108" y="51"/>
                    <a:pt x="108" y="51"/>
                    <a:pt x="108" y="51"/>
                  </a:cubicBezTo>
                  <a:cubicBezTo>
                    <a:pt x="108" y="38"/>
                    <a:pt x="118" y="27"/>
                    <a:pt x="132" y="27"/>
                  </a:cubicBezTo>
                  <a:cubicBezTo>
                    <a:pt x="196" y="27"/>
                    <a:pt x="196" y="27"/>
                    <a:pt x="196" y="27"/>
                  </a:cubicBezTo>
                  <a:cubicBezTo>
                    <a:pt x="209" y="27"/>
                    <a:pt x="220" y="38"/>
                    <a:pt x="220" y="51"/>
                  </a:cubicBezTo>
                  <a:lnTo>
                    <a:pt x="220" y="7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8" name="矩形 17">
            <a:extLst>
              <a:ext uri="{FF2B5EF4-FFF2-40B4-BE49-F238E27FC236}">
                <a16:creationId xmlns:a16="http://schemas.microsoft.com/office/drawing/2014/main" id="{310C46B3-2440-4255-B98F-DD801D0B5B23}"/>
              </a:ext>
            </a:extLst>
          </p:cNvPr>
          <p:cNvSpPr/>
          <p:nvPr/>
        </p:nvSpPr>
        <p:spPr>
          <a:xfrm>
            <a:off x="1586205" y="3495934"/>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基本原理</a:t>
            </a:r>
          </a:p>
        </p:txBody>
      </p:sp>
      <p:sp>
        <p:nvSpPr>
          <p:cNvPr id="19" name="矩形 18">
            <a:extLst>
              <a:ext uri="{FF2B5EF4-FFF2-40B4-BE49-F238E27FC236}">
                <a16:creationId xmlns:a16="http://schemas.microsoft.com/office/drawing/2014/main" id="{81365472-EC2E-4DBD-A70A-36E880C697E1}"/>
              </a:ext>
            </a:extLst>
          </p:cNvPr>
          <p:cNvSpPr/>
          <p:nvPr/>
        </p:nvSpPr>
        <p:spPr>
          <a:xfrm>
            <a:off x="1232285" y="4011359"/>
            <a:ext cx="2032934" cy="954107"/>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基于操作系统内核的安全机制，引入访问控制与内存隔离策略以提升系统稳定性与安全性。</a:t>
            </a:r>
          </a:p>
        </p:txBody>
      </p:sp>
      <p:sp>
        <p:nvSpPr>
          <p:cNvPr id="20" name="矩形 19">
            <a:extLst>
              <a:ext uri="{FF2B5EF4-FFF2-40B4-BE49-F238E27FC236}">
                <a16:creationId xmlns:a16="http://schemas.microsoft.com/office/drawing/2014/main" id="{F417EF0F-6951-4473-8F14-7CFF62024137}"/>
              </a:ext>
            </a:extLst>
          </p:cNvPr>
          <p:cNvSpPr/>
          <p:nvPr/>
        </p:nvSpPr>
        <p:spPr>
          <a:xfrm>
            <a:off x="4184063" y="3495934"/>
            <a:ext cx="1325095"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生态适配</a:t>
            </a:r>
          </a:p>
        </p:txBody>
      </p:sp>
      <p:sp>
        <p:nvSpPr>
          <p:cNvPr id="21" name="矩形 20">
            <a:extLst>
              <a:ext uri="{FF2B5EF4-FFF2-40B4-BE49-F238E27FC236}">
                <a16:creationId xmlns:a16="http://schemas.microsoft.com/office/drawing/2014/main" id="{7E6377EB-1F55-486E-BA21-6426A2B0E36B}"/>
              </a:ext>
            </a:extLst>
          </p:cNvPr>
          <p:cNvSpPr/>
          <p:nvPr/>
        </p:nvSpPr>
        <p:spPr>
          <a:xfrm>
            <a:off x="3820838" y="4011359"/>
            <a:ext cx="2032934" cy="1169551"/>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针对国产硬件与国产化软件环境进行适配，确保在多种体系结构（包括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RISC-V</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）下的良好兼容性。</a:t>
            </a:r>
          </a:p>
        </p:txBody>
      </p:sp>
      <p:sp>
        <p:nvSpPr>
          <p:cNvPr id="22" name="矩形 21">
            <a:extLst>
              <a:ext uri="{FF2B5EF4-FFF2-40B4-BE49-F238E27FC236}">
                <a16:creationId xmlns:a16="http://schemas.microsoft.com/office/drawing/2014/main" id="{A2F37FBA-DF7D-4CB6-ADBA-54F033D6F416}"/>
              </a:ext>
            </a:extLst>
          </p:cNvPr>
          <p:cNvSpPr/>
          <p:nvPr/>
        </p:nvSpPr>
        <p:spPr>
          <a:xfrm>
            <a:off x="6788110" y="3495934"/>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安全增强</a:t>
            </a:r>
          </a:p>
        </p:txBody>
      </p:sp>
      <p:sp>
        <p:nvSpPr>
          <p:cNvPr id="23" name="矩形 22">
            <a:extLst>
              <a:ext uri="{FF2B5EF4-FFF2-40B4-BE49-F238E27FC236}">
                <a16:creationId xmlns:a16="http://schemas.microsoft.com/office/drawing/2014/main" id="{F49214A9-482B-4C96-B34B-DADC043F3405}"/>
              </a:ext>
            </a:extLst>
          </p:cNvPr>
          <p:cNvSpPr/>
          <p:nvPr/>
        </p:nvSpPr>
        <p:spPr>
          <a:xfrm>
            <a:off x="6424885" y="4011359"/>
            <a:ext cx="2032934" cy="954107"/>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结合现有权限管理机制，优化安全策略配置，减少潜在攻击面并提高防御能力。</a:t>
            </a:r>
          </a:p>
        </p:txBody>
      </p:sp>
      <p:sp>
        <p:nvSpPr>
          <p:cNvPr id="24" name="矩形 23">
            <a:extLst>
              <a:ext uri="{FF2B5EF4-FFF2-40B4-BE49-F238E27FC236}">
                <a16:creationId xmlns:a16="http://schemas.microsoft.com/office/drawing/2014/main" id="{49C3E7E6-1662-4187-BEF8-642C06C827FA}"/>
              </a:ext>
            </a:extLst>
          </p:cNvPr>
          <p:cNvSpPr/>
          <p:nvPr/>
        </p:nvSpPr>
        <p:spPr>
          <a:xfrm>
            <a:off x="9401463" y="3495934"/>
            <a:ext cx="1325095" cy="369332"/>
          </a:xfrm>
          <a:prstGeom prst="rect">
            <a:avLst/>
          </a:prstGeom>
        </p:spPr>
        <p:txBody>
          <a:bodyPr wrap="square">
            <a:spAutoFit/>
          </a:bodyPr>
          <a:lstStyle/>
          <a:p>
            <a:pPr algn="ctr"/>
            <a:r>
              <a:rPr lang="zh-CN" altLang="en-US" b="1" dirty="0">
                <a:solidFill>
                  <a:schemeClr val="accent4"/>
                </a:solidFill>
                <a:latin typeface="微软雅黑" panose="020B0503020204020204" pitchFamily="34" charset="-122"/>
                <a:ea typeface="微软雅黑" panose="020B0503020204020204" pitchFamily="34" charset="-122"/>
                <a:cs typeface="+mn-ea"/>
                <a:sym typeface="+mn-lt"/>
              </a:rPr>
              <a:t>后期优化</a:t>
            </a:r>
          </a:p>
        </p:txBody>
      </p:sp>
      <p:sp>
        <p:nvSpPr>
          <p:cNvPr id="25" name="矩形 24">
            <a:extLst>
              <a:ext uri="{FF2B5EF4-FFF2-40B4-BE49-F238E27FC236}">
                <a16:creationId xmlns:a16="http://schemas.microsoft.com/office/drawing/2014/main" id="{79F8D908-9E90-47AC-B4DA-A468D48CC5FB}"/>
              </a:ext>
            </a:extLst>
          </p:cNvPr>
          <p:cNvSpPr/>
          <p:nvPr/>
        </p:nvSpPr>
        <p:spPr>
          <a:xfrm>
            <a:off x="9047543" y="4011359"/>
            <a:ext cx="2032934" cy="954107"/>
          </a:xfrm>
          <a:prstGeom prst="rect">
            <a:avLst/>
          </a:prstGeom>
        </p:spPr>
        <p:txBody>
          <a:bodyPr wrap="square">
            <a:spAutoFit/>
          </a:bodyPr>
          <a:lstStyle/>
          <a:p>
            <a:r>
              <a:rPr lang="zh-CN" altLang="en-US" sz="1400" dirty="0">
                <a:solidFill>
                  <a:srgbClr val="1F497D"/>
                </a:solidFill>
                <a:latin typeface="微软雅黑" panose="020B0503020204020204" pitchFamily="34" charset="-122"/>
                <a:ea typeface="微软雅黑" panose="020B0503020204020204" pitchFamily="34" charset="-122"/>
                <a:cs typeface="+mn-ea"/>
              </a:rPr>
              <a:t>在功能稳定后进行性能调优与用户体验改进，形成可持续迭代的优化方案。</a:t>
            </a:r>
          </a:p>
        </p:txBody>
      </p:sp>
      <p:sp>
        <p:nvSpPr>
          <p:cNvPr id="26" name="object 11">
            <a:extLst>
              <a:ext uri="{FF2B5EF4-FFF2-40B4-BE49-F238E27FC236}">
                <a16:creationId xmlns:a16="http://schemas.microsoft.com/office/drawing/2014/main" id="{1D5EE336-2EBD-4E93-8D17-D4DA01349817}"/>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112926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5188529"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课题研究的过程思路（计划）</a:t>
            </a:r>
            <a:endParaRPr sz="3200" dirty="0">
              <a:latin typeface="微软雅黑" panose="020B0503020204020204" pitchFamily="34" charset="-122"/>
              <a:ea typeface="微软雅黑" panose="020B0503020204020204" pitchFamily="34" charset="-122"/>
            </a:endParaRPr>
          </a:p>
        </p:txBody>
      </p:sp>
      <p:grpSp>
        <p:nvGrpSpPr>
          <p:cNvPr id="146" name="Group 4">
            <a:extLst>
              <a:ext uri="{FF2B5EF4-FFF2-40B4-BE49-F238E27FC236}">
                <a16:creationId xmlns:a16="http://schemas.microsoft.com/office/drawing/2014/main" id="{18EE8F12-6338-4734-A931-661B47BFA1CA}"/>
              </a:ext>
            </a:extLst>
          </p:cNvPr>
          <p:cNvGrpSpPr>
            <a:grpSpLocks noChangeAspect="1"/>
          </p:cNvGrpSpPr>
          <p:nvPr/>
        </p:nvGrpSpPr>
        <p:grpSpPr bwMode="auto">
          <a:xfrm>
            <a:off x="1984420" y="1867794"/>
            <a:ext cx="2080182" cy="1761279"/>
            <a:chOff x="914" y="1471"/>
            <a:chExt cx="1195" cy="1144"/>
          </a:xfrm>
          <a:solidFill>
            <a:schemeClr val="accent1"/>
          </a:solidFill>
        </p:grpSpPr>
        <p:sp>
          <p:nvSpPr>
            <p:cNvPr id="147" name="Freeform 5">
              <a:extLst>
                <a:ext uri="{FF2B5EF4-FFF2-40B4-BE49-F238E27FC236}">
                  <a16:creationId xmlns:a16="http://schemas.microsoft.com/office/drawing/2014/main" id="{AD799B2A-ED5D-41A9-A353-CB9E03F4335D}"/>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48" name="Freeform 6">
              <a:extLst>
                <a:ext uri="{FF2B5EF4-FFF2-40B4-BE49-F238E27FC236}">
                  <a16:creationId xmlns:a16="http://schemas.microsoft.com/office/drawing/2014/main" id="{EBD80B72-F9D3-4BAC-A9D8-95AF1F369C0E}"/>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a:solidFill>
                    <a:schemeClr val="bg1"/>
                  </a:solidFill>
                  <a:latin typeface="微软雅黑" panose="020B0503020204020204" pitchFamily="34" charset="-122"/>
                  <a:ea typeface="微软雅黑" panose="020B0503020204020204" pitchFamily="34" charset="-122"/>
                  <a:cs typeface="+mn-ea"/>
                  <a:sym typeface="+mn-lt"/>
                </a:rPr>
                <a:t>A</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49" name="矩形 148">
            <a:extLst>
              <a:ext uri="{FF2B5EF4-FFF2-40B4-BE49-F238E27FC236}">
                <a16:creationId xmlns:a16="http://schemas.microsoft.com/office/drawing/2014/main" id="{653C7581-E832-4312-B97F-BE4CA4C6DD29}"/>
              </a:ext>
            </a:extLst>
          </p:cNvPr>
          <p:cNvSpPr/>
          <p:nvPr/>
        </p:nvSpPr>
        <p:spPr>
          <a:xfrm>
            <a:off x="2361964" y="3762620"/>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开题阶段</a:t>
            </a:r>
          </a:p>
        </p:txBody>
      </p:sp>
      <p:grpSp>
        <p:nvGrpSpPr>
          <p:cNvPr id="150" name="Group 4">
            <a:extLst>
              <a:ext uri="{FF2B5EF4-FFF2-40B4-BE49-F238E27FC236}">
                <a16:creationId xmlns:a16="http://schemas.microsoft.com/office/drawing/2014/main" id="{3A6151DD-D3C9-4018-B7E7-01737456508A}"/>
              </a:ext>
            </a:extLst>
          </p:cNvPr>
          <p:cNvGrpSpPr>
            <a:grpSpLocks noChangeAspect="1"/>
          </p:cNvGrpSpPr>
          <p:nvPr/>
        </p:nvGrpSpPr>
        <p:grpSpPr bwMode="auto">
          <a:xfrm>
            <a:off x="4975674" y="1867794"/>
            <a:ext cx="2080182" cy="1761279"/>
            <a:chOff x="914" y="1471"/>
            <a:chExt cx="1195" cy="1144"/>
          </a:xfrm>
          <a:solidFill>
            <a:schemeClr val="accent2"/>
          </a:solidFill>
        </p:grpSpPr>
        <p:sp>
          <p:nvSpPr>
            <p:cNvPr id="151" name="Freeform 5">
              <a:extLst>
                <a:ext uri="{FF2B5EF4-FFF2-40B4-BE49-F238E27FC236}">
                  <a16:creationId xmlns:a16="http://schemas.microsoft.com/office/drawing/2014/main" id="{12E2A4F8-E6AF-4CE0-B9A7-3EACFCF423FD}"/>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52" name="Freeform 6">
              <a:extLst>
                <a:ext uri="{FF2B5EF4-FFF2-40B4-BE49-F238E27FC236}">
                  <a16:creationId xmlns:a16="http://schemas.microsoft.com/office/drawing/2014/main" id="{3EBCCF6E-B0F3-4781-9CFC-74D30D819BB6}"/>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dirty="0">
                  <a:solidFill>
                    <a:schemeClr val="bg1"/>
                  </a:solidFill>
                  <a:latin typeface="微软雅黑" panose="020B0503020204020204" pitchFamily="34" charset="-122"/>
                  <a:ea typeface="微软雅黑" panose="020B0503020204020204" pitchFamily="34" charset="-122"/>
                  <a:cs typeface="+mn-ea"/>
                  <a:sym typeface="+mn-lt"/>
                </a:rPr>
                <a:t>B</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53" name="矩形 152">
            <a:extLst>
              <a:ext uri="{FF2B5EF4-FFF2-40B4-BE49-F238E27FC236}">
                <a16:creationId xmlns:a16="http://schemas.microsoft.com/office/drawing/2014/main" id="{7C6AFBE4-987D-4CEA-B366-17032F79ADDD}"/>
              </a:ext>
            </a:extLst>
          </p:cNvPr>
          <p:cNvSpPr/>
          <p:nvPr/>
        </p:nvSpPr>
        <p:spPr>
          <a:xfrm>
            <a:off x="5353218" y="3762620"/>
            <a:ext cx="1325095"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中期阶段</a:t>
            </a:r>
          </a:p>
        </p:txBody>
      </p:sp>
      <p:grpSp>
        <p:nvGrpSpPr>
          <p:cNvPr id="154" name="Group 4">
            <a:extLst>
              <a:ext uri="{FF2B5EF4-FFF2-40B4-BE49-F238E27FC236}">
                <a16:creationId xmlns:a16="http://schemas.microsoft.com/office/drawing/2014/main" id="{46C7ED3F-8008-4116-99B0-29D708E1F523}"/>
              </a:ext>
            </a:extLst>
          </p:cNvPr>
          <p:cNvGrpSpPr>
            <a:grpSpLocks noChangeAspect="1"/>
          </p:cNvGrpSpPr>
          <p:nvPr/>
        </p:nvGrpSpPr>
        <p:grpSpPr bwMode="auto">
          <a:xfrm>
            <a:off x="8127398" y="1841290"/>
            <a:ext cx="2080182" cy="1761279"/>
            <a:chOff x="914" y="1471"/>
            <a:chExt cx="1195" cy="1144"/>
          </a:xfrm>
          <a:solidFill>
            <a:schemeClr val="accent3"/>
          </a:solidFill>
        </p:grpSpPr>
        <p:sp>
          <p:nvSpPr>
            <p:cNvPr id="155" name="Freeform 5">
              <a:extLst>
                <a:ext uri="{FF2B5EF4-FFF2-40B4-BE49-F238E27FC236}">
                  <a16:creationId xmlns:a16="http://schemas.microsoft.com/office/drawing/2014/main" id="{ACC44689-8854-42A1-A38F-15141D595727}"/>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56" name="Freeform 6">
              <a:extLst>
                <a:ext uri="{FF2B5EF4-FFF2-40B4-BE49-F238E27FC236}">
                  <a16:creationId xmlns:a16="http://schemas.microsoft.com/office/drawing/2014/main" id="{CF0A700D-A731-4ACE-83EB-A1E69E16F48E}"/>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dirty="0">
                  <a:solidFill>
                    <a:schemeClr val="bg1"/>
                  </a:solidFill>
                  <a:latin typeface="微软雅黑" panose="020B0503020204020204" pitchFamily="34" charset="-122"/>
                  <a:ea typeface="微软雅黑" panose="020B0503020204020204" pitchFamily="34" charset="-122"/>
                  <a:cs typeface="+mn-ea"/>
                  <a:sym typeface="+mn-lt"/>
                </a:rPr>
                <a:t>C</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57" name="矩形 156">
            <a:extLst>
              <a:ext uri="{FF2B5EF4-FFF2-40B4-BE49-F238E27FC236}">
                <a16:creationId xmlns:a16="http://schemas.microsoft.com/office/drawing/2014/main" id="{19ACBD59-F6FB-4E74-88D2-9DEA3AAC378B}"/>
              </a:ext>
            </a:extLst>
          </p:cNvPr>
          <p:cNvSpPr/>
          <p:nvPr/>
        </p:nvSpPr>
        <p:spPr>
          <a:xfrm>
            <a:off x="8504942" y="3736116"/>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结题阶段</a:t>
            </a:r>
          </a:p>
        </p:txBody>
      </p:sp>
      <p:sp>
        <p:nvSpPr>
          <p:cNvPr id="162" name="矩形 161">
            <a:extLst>
              <a:ext uri="{FF2B5EF4-FFF2-40B4-BE49-F238E27FC236}">
                <a16:creationId xmlns:a16="http://schemas.microsoft.com/office/drawing/2014/main" id="{8C1D3096-5E59-4B77-8C5E-F8C2077F48B8}"/>
              </a:ext>
            </a:extLst>
          </p:cNvPr>
          <p:cNvSpPr/>
          <p:nvPr/>
        </p:nvSpPr>
        <p:spPr>
          <a:xfrm>
            <a:off x="2108447" y="4278045"/>
            <a:ext cx="1832128" cy="523220"/>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对现有操作系统安全机制进行文献调研</a:t>
            </a:r>
          </a:p>
        </p:txBody>
      </p:sp>
      <p:sp>
        <p:nvSpPr>
          <p:cNvPr id="163" name="矩形 162">
            <a:extLst>
              <a:ext uri="{FF2B5EF4-FFF2-40B4-BE49-F238E27FC236}">
                <a16:creationId xmlns:a16="http://schemas.microsoft.com/office/drawing/2014/main" id="{F9722112-E3CF-4CDC-86C1-C575E33EE5D0}"/>
              </a:ext>
            </a:extLst>
          </p:cNvPr>
          <p:cNvSpPr/>
          <p:nvPr/>
        </p:nvSpPr>
        <p:spPr>
          <a:xfrm>
            <a:off x="5099701" y="4278045"/>
            <a:ext cx="1832128" cy="307777"/>
          </a:xfrm>
          <a:prstGeom prst="rect">
            <a:avLst/>
          </a:prstGeom>
        </p:spPr>
        <p:txBody>
          <a:bodyPr wrap="square">
            <a:spAutoFit/>
          </a:bodyPr>
          <a:lstStyle/>
          <a:p>
            <a:pPr>
              <a:defRPr/>
            </a:pP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zCore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试验</a:t>
            </a:r>
          </a:p>
        </p:txBody>
      </p:sp>
      <p:sp>
        <p:nvSpPr>
          <p:cNvPr id="164" name="矩形 163">
            <a:extLst>
              <a:ext uri="{FF2B5EF4-FFF2-40B4-BE49-F238E27FC236}">
                <a16:creationId xmlns:a16="http://schemas.microsoft.com/office/drawing/2014/main" id="{577E2585-3EB3-4162-942C-DD1BBCFB1B8C}"/>
              </a:ext>
            </a:extLst>
          </p:cNvPr>
          <p:cNvSpPr/>
          <p:nvPr/>
        </p:nvSpPr>
        <p:spPr>
          <a:xfrm>
            <a:off x="8251425" y="4251541"/>
            <a:ext cx="1832128" cy="523220"/>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安全性增添可行性进行调研</a:t>
            </a:r>
          </a:p>
        </p:txBody>
      </p:sp>
      <p:sp>
        <p:nvSpPr>
          <p:cNvPr id="23" name="object 11">
            <a:extLst>
              <a:ext uri="{FF2B5EF4-FFF2-40B4-BE49-F238E27FC236}">
                <a16:creationId xmlns:a16="http://schemas.microsoft.com/office/drawing/2014/main" id="{A9C902F0-789A-4708-B272-325C1D653639}"/>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2308238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课题研究的创新价值点</a:t>
            </a:r>
            <a:endParaRPr sz="3200" dirty="0">
              <a:latin typeface="微软雅黑" panose="020B0503020204020204" pitchFamily="34" charset="-122"/>
              <a:ea typeface="微软雅黑" panose="020B0503020204020204" pitchFamily="34" charset="-122"/>
            </a:endParaRPr>
          </a:p>
        </p:txBody>
      </p:sp>
      <p:sp>
        <p:nvSpPr>
          <p:cNvPr id="143" name="自由: 形状 42">
            <a:extLst>
              <a:ext uri="{FF2B5EF4-FFF2-40B4-BE49-F238E27FC236}">
                <a16:creationId xmlns:a16="http://schemas.microsoft.com/office/drawing/2014/main" id="{B74FF98A-6B38-4CE5-BDC4-493B3205E0E2}"/>
              </a:ext>
            </a:extLst>
          </p:cNvPr>
          <p:cNvSpPr/>
          <p:nvPr/>
        </p:nvSpPr>
        <p:spPr>
          <a:xfrm>
            <a:off x="3752197" y="2601910"/>
            <a:ext cx="2171388" cy="3465906"/>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44" name="自由: 形状 26">
            <a:extLst>
              <a:ext uri="{FF2B5EF4-FFF2-40B4-BE49-F238E27FC236}">
                <a16:creationId xmlns:a16="http://schemas.microsoft.com/office/drawing/2014/main" id="{899820BA-9DA4-4445-91AA-732DDB5DA970}"/>
              </a:ext>
            </a:extLst>
          </p:cNvPr>
          <p:cNvSpPr/>
          <p:nvPr/>
        </p:nvSpPr>
        <p:spPr>
          <a:xfrm>
            <a:off x="1187509" y="2601910"/>
            <a:ext cx="2171388" cy="3465906"/>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45" name="矩形 144">
            <a:extLst>
              <a:ext uri="{FF2B5EF4-FFF2-40B4-BE49-F238E27FC236}">
                <a16:creationId xmlns:a16="http://schemas.microsoft.com/office/drawing/2014/main" id="{83FF7805-728F-4BF5-8574-3CE714B9EB92}"/>
              </a:ext>
            </a:extLst>
          </p:cNvPr>
          <p:cNvSpPr/>
          <p:nvPr/>
        </p:nvSpPr>
        <p:spPr>
          <a:xfrm>
            <a:off x="1398461" y="4187687"/>
            <a:ext cx="1777324"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本研究在内存安全、访问控制与机密计算三方面形成多层次融合创新：</a:t>
            </a:r>
          </a:p>
        </p:txBody>
      </p:sp>
      <p:sp>
        <p:nvSpPr>
          <p:cNvPr id="146" name="矩形 145">
            <a:extLst>
              <a:ext uri="{FF2B5EF4-FFF2-40B4-BE49-F238E27FC236}">
                <a16:creationId xmlns:a16="http://schemas.microsoft.com/office/drawing/2014/main" id="{745FFDBF-E72B-472A-B2DB-02F34FDCB09B}"/>
              </a:ext>
            </a:extLst>
          </p:cNvPr>
          <p:cNvSpPr/>
          <p:nvPr/>
        </p:nvSpPr>
        <p:spPr>
          <a:xfrm>
            <a:off x="1658956" y="3636560"/>
            <a:ext cx="1281780"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融合</a:t>
            </a:r>
          </a:p>
        </p:txBody>
      </p:sp>
      <p:sp>
        <p:nvSpPr>
          <p:cNvPr id="147" name="椭圆 146">
            <a:extLst>
              <a:ext uri="{FF2B5EF4-FFF2-40B4-BE49-F238E27FC236}">
                <a16:creationId xmlns:a16="http://schemas.microsoft.com/office/drawing/2014/main" id="{F447AC5C-7487-419B-87B3-4394159C407E}"/>
              </a:ext>
            </a:extLst>
          </p:cNvPr>
          <p:cNvSpPr/>
          <p:nvPr/>
        </p:nvSpPr>
        <p:spPr>
          <a:xfrm>
            <a:off x="1677893" y="2006600"/>
            <a:ext cx="1190622" cy="119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1</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8" name="矩形 147">
            <a:extLst>
              <a:ext uri="{FF2B5EF4-FFF2-40B4-BE49-F238E27FC236}">
                <a16:creationId xmlns:a16="http://schemas.microsoft.com/office/drawing/2014/main" id="{7B2CF921-86B9-4E37-B510-42603A05185D}"/>
              </a:ext>
            </a:extLst>
          </p:cNvPr>
          <p:cNvSpPr/>
          <p:nvPr/>
        </p:nvSpPr>
        <p:spPr>
          <a:xfrm>
            <a:off x="3949229" y="4187687"/>
            <a:ext cx="1777324" cy="846001"/>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通过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编译期机制与内核安全分区提升内存防护能力； </a:t>
            </a:r>
          </a:p>
        </p:txBody>
      </p:sp>
      <p:sp>
        <p:nvSpPr>
          <p:cNvPr id="149" name="矩形 148">
            <a:extLst>
              <a:ext uri="{FF2B5EF4-FFF2-40B4-BE49-F238E27FC236}">
                <a16:creationId xmlns:a16="http://schemas.microsoft.com/office/drawing/2014/main" id="{FF72A0EC-F7EB-4AF2-ACA9-527889FC8621}"/>
              </a:ext>
            </a:extLst>
          </p:cNvPr>
          <p:cNvSpPr/>
          <p:nvPr/>
        </p:nvSpPr>
        <p:spPr>
          <a:xfrm>
            <a:off x="4197001" y="3636560"/>
            <a:ext cx="1281780"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防护</a:t>
            </a:r>
          </a:p>
        </p:txBody>
      </p:sp>
      <p:sp>
        <p:nvSpPr>
          <p:cNvPr id="150" name="椭圆 149">
            <a:extLst>
              <a:ext uri="{FF2B5EF4-FFF2-40B4-BE49-F238E27FC236}">
                <a16:creationId xmlns:a16="http://schemas.microsoft.com/office/drawing/2014/main" id="{5AEDD61F-0AF0-4143-AA91-27C23CE3B4E1}"/>
              </a:ext>
            </a:extLst>
          </p:cNvPr>
          <p:cNvSpPr/>
          <p:nvPr/>
        </p:nvSpPr>
        <p:spPr>
          <a:xfrm>
            <a:off x="4242580" y="2006600"/>
            <a:ext cx="1190622" cy="11906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2</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1" name="自由: 形状 46">
            <a:extLst>
              <a:ext uri="{FF2B5EF4-FFF2-40B4-BE49-F238E27FC236}">
                <a16:creationId xmlns:a16="http://schemas.microsoft.com/office/drawing/2014/main" id="{EDC18140-692E-47DD-9842-D2C2730BB319}"/>
              </a:ext>
            </a:extLst>
          </p:cNvPr>
          <p:cNvSpPr/>
          <p:nvPr/>
        </p:nvSpPr>
        <p:spPr>
          <a:xfrm>
            <a:off x="6316885" y="2601909"/>
            <a:ext cx="2171388" cy="3465907"/>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52" name="矩形 151">
            <a:extLst>
              <a:ext uri="{FF2B5EF4-FFF2-40B4-BE49-F238E27FC236}">
                <a16:creationId xmlns:a16="http://schemas.microsoft.com/office/drawing/2014/main" id="{D29B239A-DBAF-4A16-8977-58783B934A3D}"/>
              </a:ext>
            </a:extLst>
          </p:cNvPr>
          <p:cNvSpPr/>
          <p:nvPr/>
        </p:nvSpPr>
        <p:spPr>
          <a:xfrm>
            <a:off x="6513917" y="4187687"/>
            <a:ext cx="1777324"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在访问控制中实现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DAC</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与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Capability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的有机融合； </a:t>
            </a:r>
          </a:p>
        </p:txBody>
      </p:sp>
      <p:sp>
        <p:nvSpPr>
          <p:cNvPr id="153" name="矩形 152">
            <a:extLst>
              <a:ext uri="{FF2B5EF4-FFF2-40B4-BE49-F238E27FC236}">
                <a16:creationId xmlns:a16="http://schemas.microsoft.com/office/drawing/2014/main" id="{AC389038-9A81-4E5D-88CF-DAB8DF6091B7}"/>
              </a:ext>
            </a:extLst>
          </p:cNvPr>
          <p:cNvSpPr/>
          <p:nvPr/>
        </p:nvSpPr>
        <p:spPr>
          <a:xfrm>
            <a:off x="6761689" y="3636560"/>
            <a:ext cx="1281780"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控权</a:t>
            </a:r>
          </a:p>
        </p:txBody>
      </p:sp>
      <p:sp>
        <p:nvSpPr>
          <p:cNvPr id="154" name="椭圆 153">
            <a:extLst>
              <a:ext uri="{FF2B5EF4-FFF2-40B4-BE49-F238E27FC236}">
                <a16:creationId xmlns:a16="http://schemas.microsoft.com/office/drawing/2014/main" id="{4AADB46E-3A70-49A2-82BF-3C3D1F788237}"/>
              </a:ext>
            </a:extLst>
          </p:cNvPr>
          <p:cNvSpPr/>
          <p:nvPr/>
        </p:nvSpPr>
        <p:spPr>
          <a:xfrm>
            <a:off x="6807268" y="2006600"/>
            <a:ext cx="1190622" cy="11906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3</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object 11">
            <a:extLst>
              <a:ext uri="{FF2B5EF4-FFF2-40B4-BE49-F238E27FC236}">
                <a16:creationId xmlns:a16="http://schemas.microsoft.com/office/drawing/2014/main" id="{097C628A-8DD4-4B42-BC90-7F10AA6156B3}"/>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6" name="自由: 形状 46">
            <a:extLst>
              <a:ext uri="{FF2B5EF4-FFF2-40B4-BE49-F238E27FC236}">
                <a16:creationId xmlns:a16="http://schemas.microsoft.com/office/drawing/2014/main" id="{C7BA780A-ACA5-4CA2-BF31-E9D5C736768A}"/>
              </a:ext>
            </a:extLst>
          </p:cNvPr>
          <p:cNvSpPr/>
          <p:nvPr/>
        </p:nvSpPr>
        <p:spPr>
          <a:xfrm>
            <a:off x="8881573" y="2601909"/>
            <a:ext cx="2171388" cy="3465907"/>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7" name="矩形 151">
            <a:extLst>
              <a:ext uri="{FF2B5EF4-FFF2-40B4-BE49-F238E27FC236}">
                <a16:creationId xmlns:a16="http://schemas.microsoft.com/office/drawing/2014/main" id="{DA97FA50-AA78-4218-8BFF-DB04691F1FC5}"/>
              </a:ext>
            </a:extLst>
          </p:cNvPr>
          <p:cNvSpPr/>
          <p:nvPr/>
        </p:nvSpPr>
        <p:spPr>
          <a:xfrm>
            <a:off x="9078605" y="4187687"/>
            <a:ext cx="1777324" cy="1363065"/>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面向国产化生态实现软硬件一体化安全适配，为高安全场景提供可落地的操作系统安全方案。</a:t>
            </a:r>
          </a:p>
        </p:txBody>
      </p:sp>
      <p:sp>
        <p:nvSpPr>
          <p:cNvPr id="18" name="矩形 152">
            <a:extLst>
              <a:ext uri="{FF2B5EF4-FFF2-40B4-BE49-F238E27FC236}">
                <a16:creationId xmlns:a16="http://schemas.microsoft.com/office/drawing/2014/main" id="{59F0B14A-A30E-461C-819B-36E42AD10980}"/>
              </a:ext>
            </a:extLst>
          </p:cNvPr>
          <p:cNvSpPr/>
          <p:nvPr/>
        </p:nvSpPr>
        <p:spPr>
          <a:xfrm>
            <a:off x="9326377" y="3636560"/>
            <a:ext cx="1281780" cy="369332"/>
          </a:xfrm>
          <a:prstGeom prst="rect">
            <a:avLst/>
          </a:prstGeom>
        </p:spPr>
        <p:txBody>
          <a:bodyPr wrap="square">
            <a:spAutoFit/>
          </a:bodyPr>
          <a:lstStyle/>
          <a:p>
            <a:pPr algn="ctr"/>
            <a:r>
              <a:rPr lang="zh-CN" altLang="en-US" b="1" dirty="0">
                <a:solidFill>
                  <a:srgbClr val="7030A0"/>
                </a:solidFill>
                <a:latin typeface="微软雅黑" panose="020B0503020204020204" pitchFamily="34" charset="-122"/>
                <a:ea typeface="微软雅黑" panose="020B0503020204020204" pitchFamily="34" charset="-122"/>
                <a:cs typeface="+mn-ea"/>
                <a:sym typeface="+mn-lt"/>
              </a:rPr>
              <a:t>适配</a:t>
            </a:r>
          </a:p>
        </p:txBody>
      </p:sp>
      <p:sp>
        <p:nvSpPr>
          <p:cNvPr id="20" name="椭圆 153">
            <a:extLst>
              <a:ext uri="{FF2B5EF4-FFF2-40B4-BE49-F238E27FC236}">
                <a16:creationId xmlns:a16="http://schemas.microsoft.com/office/drawing/2014/main" id="{38FC5377-265C-49BD-BE82-3EFE208DBE0F}"/>
              </a:ext>
            </a:extLst>
          </p:cNvPr>
          <p:cNvSpPr/>
          <p:nvPr/>
        </p:nvSpPr>
        <p:spPr>
          <a:xfrm>
            <a:off x="9371956" y="2006600"/>
            <a:ext cx="1190622" cy="119062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4</a:t>
            </a:r>
          </a:p>
        </p:txBody>
      </p:sp>
    </p:spTree>
    <p:extLst>
      <p:ext uri="{BB962C8B-B14F-4D97-AF65-F5344CB8AC3E}">
        <p14:creationId xmlns:p14="http://schemas.microsoft.com/office/powerpoint/2010/main" val="53982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95806"/>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研究过程</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6114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408472"/>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03</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787472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课题研究的具体过程</a:t>
            </a:r>
            <a:endParaRPr sz="3200" dirty="0">
              <a:latin typeface="微软雅黑" panose="020B0503020204020204" pitchFamily="34" charset="-122"/>
              <a:ea typeface="微软雅黑" panose="020B0503020204020204" pitchFamily="34" charset="-122"/>
            </a:endParaRPr>
          </a:p>
        </p:txBody>
      </p:sp>
      <p:sp>
        <p:nvSpPr>
          <p:cNvPr id="6" name="object 11">
            <a:extLst>
              <a:ext uri="{FF2B5EF4-FFF2-40B4-BE49-F238E27FC236}">
                <a16:creationId xmlns:a16="http://schemas.microsoft.com/office/drawing/2014/main" id="{DD78F7E7-7A34-4EA4-A977-8E0FF7C43BE9}"/>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graphicFrame>
        <p:nvGraphicFramePr>
          <p:cNvPr id="5" name="表格 4">
            <a:extLst>
              <a:ext uri="{FF2B5EF4-FFF2-40B4-BE49-F238E27FC236}">
                <a16:creationId xmlns:a16="http://schemas.microsoft.com/office/drawing/2014/main" id="{5B38A532-FB0D-BED2-9996-A7C702486F5C}"/>
              </a:ext>
            </a:extLst>
          </p:cNvPr>
          <p:cNvGraphicFramePr>
            <a:graphicFrameLocks noGrp="1"/>
          </p:cNvGraphicFramePr>
          <p:nvPr>
            <p:extLst>
              <p:ext uri="{D42A27DB-BD31-4B8C-83A1-F6EECF244321}">
                <p14:modId xmlns:p14="http://schemas.microsoft.com/office/powerpoint/2010/main" val="2444889444"/>
              </p:ext>
            </p:extLst>
          </p:nvPr>
        </p:nvGraphicFramePr>
        <p:xfrm>
          <a:off x="457200" y="990601"/>
          <a:ext cx="11353800" cy="3678590"/>
        </p:xfrm>
        <a:graphic>
          <a:graphicData uri="http://schemas.openxmlformats.org/drawingml/2006/table">
            <a:tbl>
              <a:tblPr>
                <a:tableStyleId>{5C22544A-7EE6-4342-B048-85BDC9FD1C3A}</a:tableStyleId>
              </a:tblPr>
              <a:tblGrid>
                <a:gridCol w="1892300">
                  <a:extLst>
                    <a:ext uri="{9D8B030D-6E8A-4147-A177-3AD203B41FA5}">
                      <a16:colId xmlns:a16="http://schemas.microsoft.com/office/drawing/2014/main" val="3183914076"/>
                    </a:ext>
                  </a:extLst>
                </a:gridCol>
                <a:gridCol w="1892300">
                  <a:extLst>
                    <a:ext uri="{9D8B030D-6E8A-4147-A177-3AD203B41FA5}">
                      <a16:colId xmlns:a16="http://schemas.microsoft.com/office/drawing/2014/main" val="2304208804"/>
                    </a:ext>
                  </a:extLst>
                </a:gridCol>
                <a:gridCol w="1892300">
                  <a:extLst>
                    <a:ext uri="{9D8B030D-6E8A-4147-A177-3AD203B41FA5}">
                      <a16:colId xmlns:a16="http://schemas.microsoft.com/office/drawing/2014/main" val="4003815125"/>
                    </a:ext>
                  </a:extLst>
                </a:gridCol>
                <a:gridCol w="1892300">
                  <a:extLst>
                    <a:ext uri="{9D8B030D-6E8A-4147-A177-3AD203B41FA5}">
                      <a16:colId xmlns:a16="http://schemas.microsoft.com/office/drawing/2014/main" val="1964709707"/>
                    </a:ext>
                  </a:extLst>
                </a:gridCol>
                <a:gridCol w="1892300">
                  <a:extLst>
                    <a:ext uri="{9D8B030D-6E8A-4147-A177-3AD203B41FA5}">
                      <a16:colId xmlns:a16="http://schemas.microsoft.com/office/drawing/2014/main" val="1547924148"/>
                    </a:ext>
                  </a:extLst>
                </a:gridCol>
                <a:gridCol w="1892300">
                  <a:extLst>
                    <a:ext uri="{9D8B030D-6E8A-4147-A177-3AD203B41FA5}">
                      <a16:colId xmlns:a16="http://schemas.microsoft.com/office/drawing/2014/main" val="1174236185"/>
                    </a:ext>
                  </a:extLst>
                </a:gridCol>
              </a:tblGrid>
              <a:tr h="435133">
                <a:tc>
                  <a:txBody>
                    <a:bodyPr/>
                    <a:lstStyle/>
                    <a:p>
                      <a:pPr algn="ctr" fontAlgn="ctr"/>
                      <a:r>
                        <a:rPr lang="zh-CN" altLang="en-US" sz="1800" u="none" strike="noStrike" dirty="0">
                          <a:solidFill>
                            <a:schemeClr val="bg1"/>
                          </a:solidFill>
                          <a:effectLst/>
                        </a:rPr>
                        <a:t>序号</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研究任务</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研究日期</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研究目标</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研究成果</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备注</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extLst>
                  <a:ext uri="{0D108BD9-81ED-4DB2-BD59-A6C34878D82A}">
                    <a16:rowId xmlns:a16="http://schemas.microsoft.com/office/drawing/2014/main" val="3548015409"/>
                  </a:ext>
                </a:extLst>
              </a:tr>
              <a:tr h="673975">
                <a:tc>
                  <a:txBody>
                    <a:bodyPr/>
                    <a:lstStyle/>
                    <a:p>
                      <a:pPr algn="ctr" fontAlgn="ctr"/>
                      <a:r>
                        <a:rPr lang="en-US" altLang="zh-CN" sz="1800" u="none" strike="noStrike" dirty="0">
                          <a:effectLst/>
                        </a:rPr>
                        <a:t>1</a:t>
                      </a:r>
                      <a:endParaRPr lang="en-US" altLang="zh-CN" sz="1800" b="0" i="0" u="none" strike="noStrike" dirty="0">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dirty="0"/>
                        <a:t>确定目标</a:t>
                      </a:r>
                    </a:p>
                  </a:txBody>
                  <a:tcPr marL="2902" marR="2902" marT="2902" marB="0" anchor="ctr"/>
                </a:tc>
                <a:tc>
                  <a:txBody>
                    <a:bodyPr/>
                    <a:lstStyle/>
                    <a:p>
                      <a:pPr algn="ctr" fontAlgn="ctr"/>
                      <a:r>
                        <a:rPr lang="en-US" altLang="zh-CN" sz="1800" u="none" strike="noStrike" dirty="0">
                          <a:effectLst/>
                        </a:rPr>
                        <a:t>7.12-7.26</a:t>
                      </a:r>
                      <a:endParaRPr lang="en-US" altLang="zh-CN" sz="1800" b="0" i="0" u="none" strike="noStrike" dirty="0">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en-US" altLang="zh-CN" sz="1800" u="none" strike="noStrike">
                          <a:effectLst/>
                        </a:rPr>
                        <a:t>/</a:t>
                      </a:r>
                      <a:endParaRPr lang="en-US" altLang="zh-CN" sz="1800" b="0" i="0" u="none" strike="noStrike">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zh-CN" altLang="en-US" sz="1800" u="none" strike="noStrike">
                          <a:effectLst/>
                        </a:rPr>
                        <a:t>任务达成</a:t>
                      </a:r>
                      <a:endParaRPr lang="zh-CN" altLang="en-US" sz="1800" b="0" i="0" u="none" strike="noStrike">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600" u="none" strike="noStrike">
                          <a:effectLst/>
                        </a:rPr>
                        <a:t>　</a:t>
                      </a:r>
                      <a:endParaRPr lang="zh-CN" altLang="en-US" sz="600" b="0" i="0" u="none" strike="noStrike">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3974436152"/>
                  </a:ext>
                </a:extLst>
              </a:tr>
              <a:tr h="1008970">
                <a:tc>
                  <a:txBody>
                    <a:bodyPr/>
                    <a:lstStyle/>
                    <a:p>
                      <a:pPr algn="ctr" fontAlgn="ctr"/>
                      <a:r>
                        <a:rPr lang="en-US" altLang="zh-CN" sz="1800" u="none" strike="noStrike">
                          <a:effectLst/>
                        </a:rPr>
                        <a:t>2</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sz="1800" u="none" strike="noStrike" dirty="0">
                          <a:effectLst/>
                        </a:rPr>
                        <a:t>了解</a:t>
                      </a:r>
                      <a:r>
                        <a:rPr lang="en-US" altLang="zh-CN" sz="1800" u="none" strike="noStrike" dirty="0" err="1">
                          <a:effectLst/>
                        </a:rPr>
                        <a:t>rCore</a:t>
                      </a: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en-US" altLang="zh-CN" sz="1800" u="none" strike="noStrike" dirty="0">
                          <a:effectLst/>
                        </a:rPr>
                        <a:t>7.26-8.10</a:t>
                      </a:r>
                      <a:endParaRPr lang="en-US" altLang="zh-CN" sz="1800" b="0" i="0" u="none" strike="noStrike" dirty="0">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zh-CN" altLang="en-US" sz="1800" b="0" i="0" u="none" strike="noStrike" dirty="0">
                          <a:solidFill>
                            <a:srgbClr val="1F497D"/>
                          </a:solidFill>
                          <a:effectLst/>
                          <a:latin typeface="宋体" panose="02010600030101010101" pitchFamily="2" charset="-122"/>
                          <a:ea typeface="宋体" panose="02010600030101010101" pitchFamily="2" charset="-122"/>
                        </a:rPr>
                        <a:t>从</a:t>
                      </a:r>
                      <a:r>
                        <a:rPr lang="en-US" altLang="zh-CN" sz="1800" b="0" i="0" u="none" strike="noStrike" dirty="0" err="1">
                          <a:solidFill>
                            <a:srgbClr val="1F497D"/>
                          </a:solidFill>
                          <a:effectLst/>
                          <a:latin typeface="宋体" panose="02010600030101010101" pitchFamily="2" charset="-122"/>
                          <a:ea typeface="宋体" panose="02010600030101010101" pitchFamily="2" charset="-122"/>
                        </a:rPr>
                        <a:t>rCore</a:t>
                      </a:r>
                      <a:r>
                        <a:rPr lang="zh-CN" altLang="en-US" sz="1800" b="0" i="0" u="none" strike="noStrike" dirty="0">
                          <a:solidFill>
                            <a:srgbClr val="1F497D"/>
                          </a:solidFill>
                          <a:effectLst/>
                          <a:latin typeface="宋体" panose="02010600030101010101" pitchFamily="2" charset="-122"/>
                          <a:ea typeface="宋体" panose="02010600030101010101" pitchFamily="2" charset="-122"/>
                        </a:rPr>
                        <a:t>入手操作系统开发</a:t>
                      </a:r>
                    </a:p>
                  </a:txBody>
                  <a:tcPr marL="2902" marR="2902" marT="2902" marB="0" anchor="ctr"/>
                </a:tc>
                <a:tc>
                  <a:txBody>
                    <a:bodyPr/>
                    <a:lstStyle/>
                    <a:p>
                      <a:pPr algn="ctr" fontAlgn="ct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600" u="none" strike="noStrike" dirty="0">
                          <a:effectLst/>
                        </a:rPr>
                        <a:t>　</a:t>
                      </a:r>
                      <a:endParaRPr lang="zh-CN" altLang="en-US" sz="600" b="0" i="0" u="none" strike="noStrike" dirty="0">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109530923"/>
                  </a:ext>
                </a:extLst>
              </a:tr>
              <a:tr h="406600">
                <a:tc>
                  <a:txBody>
                    <a:bodyPr/>
                    <a:lstStyle/>
                    <a:p>
                      <a:pPr algn="ctr" fontAlgn="ctr"/>
                      <a:r>
                        <a:rPr lang="en-US" altLang="zh-CN" sz="1800" u="none" strike="noStrike">
                          <a:effectLst/>
                        </a:rPr>
                        <a:t>3</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sz="1800" b="0" i="0" u="none" strike="noStrike" dirty="0">
                          <a:solidFill>
                            <a:srgbClr val="1F497D"/>
                          </a:solidFill>
                          <a:effectLst/>
                          <a:latin typeface="宋体" panose="02010600030101010101" pitchFamily="2" charset="-122"/>
                          <a:ea typeface="宋体" panose="02010600030101010101" pitchFamily="2" charset="-122"/>
                        </a:rPr>
                        <a:t>验证</a:t>
                      </a:r>
                      <a:r>
                        <a:rPr lang="en-US" altLang="zh-CN" sz="1800" b="0" i="0" u="none" strike="noStrike" dirty="0">
                          <a:solidFill>
                            <a:srgbClr val="1F497D"/>
                          </a:solidFill>
                          <a:effectLst/>
                          <a:latin typeface="宋体" panose="02010600030101010101" pitchFamily="2" charset="-122"/>
                          <a:ea typeface="宋体" panose="02010600030101010101" pitchFamily="2" charset="-122"/>
                        </a:rPr>
                        <a:t>Rust</a:t>
                      </a:r>
                      <a:r>
                        <a:rPr lang="zh-CN" altLang="en-US" sz="1800" b="0" i="0" u="none" strike="noStrike" dirty="0">
                          <a:solidFill>
                            <a:srgbClr val="1F497D"/>
                          </a:solidFill>
                          <a:effectLst/>
                          <a:latin typeface="宋体" panose="02010600030101010101" pitchFamily="2" charset="-122"/>
                          <a:ea typeface="宋体" panose="02010600030101010101" pitchFamily="2" charset="-122"/>
                        </a:rPr>
                        <a:t>系统使用</a:t>
                      </a:r>
                      <a:r>
                        <a:rPr lang="en-US" altLang="zh-CN" sz="1800" b="0" i="0" u="none" strike="noStrike" dirty="0">
                          <a:solidFill>
                            <a:srgbClr val="1F497D"/>
                          </a:solidFill>
                          <a:effectLst/>
                          <a:latin typeface="宋体" panose="02010600030101010101" pitchFamily="2" charset="-122"/>
                          <a:ea typeface="宋体" panose="02010600030101010101" pitchFamily="2" charset="-122"/>
                        </a:rPr>
                        <a:t>Linux</a:t>
                      </a:r>
                      <a:r>
                        <a:rPr lang="zh-CN" altLang="en-US" sz="1800" b="0" i="0" u="none" strike="noStrike" dirty="0">
                          <a:solidFill>
                            <a:srgbClr val="1F497D"/>
                          </a:solidFill>
                          <a:effectLst/>
                          <a:latin typeface="宋体" panose="02010600030101010101" pitchFamily="2" charset="-122"/>
                          <a:ea typeface="宋体" panose="02010600030101010101" pitchFamily="2" charset="-122"/>
                        </a:rPr>
                        <a:t>生态</a:t>
                      </a:r>
                    </a:p>
                  </a:txBody>
                  <a:tcPr marL="2902" marR="2902" marT="2902" marB="0" anchor="ctr"/>
                </a:tc>
                <a:tc>
                  <a:txBody>
                    <a:bodyPr/>
                    <a:lstStyle/>
                    <a:p>
                      <a:pPr algn="ctr" fontAlgn="ctr"/>
                      <a:r>
                        <a:rPr lang="en-US" altLang="zh-CN" sz="1800" u="none" strike="noStrike" dirty="0">
                          <a:effectLst/>
                        </a:rPr>
                        <a:t>8.10-8.12</a:t>
                      </a:r>
                      <a:endParaRPr lang="en-US" altLang="zh-CN" sz="1800" b="0" i="0" u="none" strike="noStrike" dirty="0">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zh-CN" altLang="en-US" sz="1800" b="0" i="0" u="none" strike="noStrike" dirty="0">
                          <a:solidFill>
                            <a:srgbClr val="1F497D"/>
                          </a:solidFill>
                          <a:effectLst/>
                          <a:latin typeface="宋体" panose="02010600030101010101" pitchFamily="2" charset="-122"/>
                          <a:ea typeface="宋体" panose="02010600030101010101" pitchFamily="2" charset="-122"/>
                        </a:rPr>
                        <a:t>使用</a:t>
                      </a:r>
                      <a:r>
                        <a:rPr lang="en-US" altLang="zh-CN" sz="1800" b="0" i="0" u="none" strike="noStrike" dirty="0" err="1">
                          <a:solidFill>
                            <a:srgbClr val="1F497D"/>
                          </a:solidFill>
                          <a:effectLst/>
                          <a:latin typeface="宋体" panose="02010600030101010101" pitchFamily="2" charset="-122"/>
                          <a:ea typeface="宋体" panose="02010600030101010101" pitchFamily="2" charset="-122"/>
                        </a:rPr>
                        <a:t>zCore</a:t>
                      </a:r>
                      <a:r>
                        <a:rPr lang="zh-CN" altLang="en-US" sz="1800" b="0" i="0" u="none" strike="noStrike" dirty="0">
                          <a:solidFill>
                            <a:srgbClr val="1F497D"/>
                          </a:solidFill>
                          <a:effectLst/>
                          <a:latin typeface="宋体" panose="02010600030101010101" pitchFamily="2" charset="-122"/>
                          <a:ea typeface="宋体" panose="02010600030101010101" pitchFamily="2" charset="-122"/>
                        </a:rPr>
                        <a:t>运行</a:t>
                      </a:r>
                      <a:r>
                        <a:rPr lang="en-US" altLang="zh-CN" sz="1800" b="0" i="0" u="none" strike="noStrike" dirty="0">
                          <a:solidFill>
                            <a:srgbClr val="1F497D"/>
                          </a:solidFill>
                          <a:effectLst/>
                          <a:latin typeface="宋体" panose="02010600030101010101" pitchFamily="2" charset="-122"/>
                          <a:ea typeface="宋体" panose="02010600030101010101" pitchFamily="2" charset="-122"/>
                        </a:rPr>
                        <a:t>ELF</a:t>
                      </a:r>
                      <a:r>
                        <a:rPr lang="zh-CN" altLang="en-US" sz="1800" b="0" i="0" u="none" strike="noStrike" dirty="0">
                          <a:solidFill>
                            <a:srgbClr val="1F497D"/>
                          </a:solidFill>
                          <a:effectLst/>
                          <a:latin typeface="宋体" panose="02010600030101010101" pitchFamily="2" charset="-122"/>
                          <a:ea typeface="宋体" panose="02010600030101010101" pitchFamily="2" charset="-122"/>
                        </a:rPr>
                        <a:t>程序</a:t>
                      </a:r>
                    </a:p>
                  </a:txBody>
                  <a:tcPr marL="2902" marR="2902" marT="2902" marB="0" anchor="ctr"/>
                </a:tc>
                <a:tc>
                  <a:txBody>
                    <a:bodyPr/>
                    <a:lstStyle/>
                    <a:p>
                      <a:pPr algn="ctr" fontAlgn="ct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600" u="none" strike="noStrike">
                          <a:effectLst/>
                        </a:rPr>
                        <a:t>　</a:t>
                      </a:r>
                      <a:endParaRPr lang="zh-CN" altLang="en-US" sz="600" b="0" i="0" u="none" strike="noStrike">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2232955185"/>
                  </a:ext>
                </a:extLst>
              </a:tr>
              <a:tr h="1008970">
                <a:tc>
                  <a:txBody>
                    <a:bodyPr/>
                    <a:lstStyle/>
                    <a:p>
                      <a:pPr algn="ctr" fontAlgn="ctr"/>
                      <a:r>
                        <a:rPr lang="en-US" altLang="zh-CN" sz="1800" u="none" strike="noStrike">
                          <a:effectLst/>
                        </a:rPr>
                        <a:t>4</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sz="1800" b="0" i="0" u="none" strike="noStrike" dirty="0">
                          <a:solidFill>
                            <a:srgbClr val="1F497D"/>
                          </a:solidFill>
                          <a:effectLst/>
                          <a:latin typeface="宋体" panose="02010600030101010101" pitchFamily="2" charset="-122"/>
                          <a:ea typeface="宋体" panose="02010600030101010101" pitchFamily="2" charset="-122"/>
                        </a:rPr>
                        <a:t>试验</a:t>
                      </a:r>
                      <a:r>
                        <a:rPr lang="en-US" altLang="zh-CN" sz="1800" b="0" i="0" u="none" strike="noStrike" dirty="0">
                          <a:solidFill>
                            <a:srgbClr val="1F497D"/>
                          </a:solidFill>
                          <a:effectLst/>
                          <a:latin typeface="宋体" panose="02010600030101010101" pitchFamily="2" charset="-122"/>
                          <a:ea typeface="宋体" panose="02010600030101010101" pitchFamily="2" charset="-122"/>
                        </a:rPr>
                        <a:t>mac</a:t>
                      </a: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en-US" altLang="zh-CN" sz="1800" u="none" strike="noStrike" dirty="0">
                          <a:effectLst/>
                        </a:rPr>
                        <a:t>8.12-8.24</a:t>
                      </a:r>
                      <a:endParaRPr lang="en-US" altLang="zh-CN" sz="1800" b="0" i="0" u="none" strike="noStrike" dirty="0">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zh-CN" altLang="en-US" sz="1800" u="none" strike="noStrike" dirty="0">
                          <a:effectLst/>
                        </a:rPr>
                        <a:t>为</a:t>
                      </a:r>
                      <a:r>
                        <a:rPr lang="en-US" altLang="zh-CN" sz="1800" u="none" strike="noStrike" dirty="0" err="1">
                          <a:effectLst/>
                        </a:rPr>
                        <a:t>rCore</a:t>
                      </a:r>
                      <a:r>
                        <a:rPr lang="zh-CN" altLang="en-US" sz="1800" u="none" strike="noStrike" dirty="0">
                          <a:effectLst/>
                        </a:rPr>
                        <a:t>的文件系统引入</a:t>
                      </a:r>
                      <a:r>
                        <a:rPr lang="en-US" altLang="zh-CN" sz="1800" u="none" strike="noStrike" dirty="0">
                          <a:effectLst/>
                        </a:rPr>
                        <a:t>MAC</a:t>
                      </a: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1800" u="none" strike="noStrike" dirty="0">
                          <a:effectLst/>
                        </a:rPr>
                        <a:t>在用户态试验成功</a:t>
                      </a:r>
                      <a:endParaRPr lang="zh-CN" altLang="en-US" sz="1800" b="0" i="0" u="none" strike="noStrike" dirty="0">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600" u="none" strike="noStrike" dirty="0">
                          <a:effectLst/>
                        </a:rPr>
                        <a:t>　</a:t>
                      </a:r>
                      <a:endParaRPr lang="zh-CN" altLang="en-US" sz="600" b="0" i="0" u="none" strike="noStrike" dirty="0">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3231396016"/>
                  </a:ext>
                </a:extLst>
              </a:tr>
            </a:tbl>
          </a:graphicData>
        </a:graphic>
      </p:graphicFrame>
    </p:spTree>
    <p:extLst>
      <p:ext uri="{BB962C8B-B14F-4D97-AF65-F5344CB8AC3E}">
        <p14:creationId xmlns:p14="http://schemas.microsoft.com/office/powerpoint/2010/main" val="419485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95806"/>
            <a:ext cx="3262433" cy="1015663"/>
          </a:xfrm>
          <a:prstGeom prst="rect">
            <a:avLst/>
          </a:prstGeom>
        </p:spPr>
        <p:txBody>
          <a:bodyPr wrap="none">
            <a:spAutoFit/>
          </a:bodyPr>
          <a:lstStyle/>
          <a:p>
            <a:pPr algn="ctr"/>
            <a:r>
              <a:rPr lang="zh-CN" altLang="en-US" sz="6000" b="1" dirty="0">
                <a:solidFill>
                  <a:srgbClr val="BE3223"/>
                </a:solidFill>
                <a:latin typeface="微软雅黑" panose="020B0503020204020204" pitchFamily="34" charset="-122"/>
                <a:ea typeface="微软雅黑" panose="020B0503020204020204" pitchFamily="34" charset="-122"/>
                <a:cs typeface="+mn-ea"/>
                <a:sym typeface="+mn-lt"/>
              </a:rPr>
              <a:t>研究结论</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6114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408472"/>
            <a:ext cx="1881187" cy="1887026"/>
          </a:xfrm>
          <a:prstGeom prst="ellipse">
            <a:avLst/>
          </a:prstGeom>
          <a:noFill/>
          <a:ln w="57150">
            <a:solidFill>
              <a:srgbClr val="C00000"/>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chemeClr val="accent2"/>
                </a:solidFill>
                <a:latin typeface="微软雅黑" panose="020B0503020204020204" pitchFamily="34" charset="-122"/>
                <a:ea typeface="微软雅黑" panose="020B0503020204020204" pitchFamily="34" charset="-122"/>
                <a:cs typeface="+mn-ea"/>
                <a:sym typeface="+mn-lt"/>
              </a:rPr>
              <a:t>04</a:t>
            </a:r>
            <a:endParaRPr lang="zh-CN" altLang="en-US" sz="7500" b="1" spc="-300" dirty="0">
              <a:solidFill>
                <a:schemeClr val="accent2"/>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122751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pic>
        <p:nvPicPr>
          <p:cNvPr id="4" name="Picture 3">
            <a:extLst>
              <a:ext uri="{FF2B5EF4-FFF2-40B4-BE49-F238E27FC236}">
                <a16:creationId xmlns:a16="http://schemas.microsoft.com/office/drawing/2014/main" id="{5B4C7E44-03E8-4B6F-B487-9D24D5D601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629400" y="3184100"/>
            <a:ext cx="5281711" cy="1876687"/>
          </a:xfrm>
          <a:prstGeom prst="rect">
            <a:avLst/>
          </a:prstGeom>
        </p:spPr>
      </p:pic>
      <p:pic>
        <p:nvPicPr>
          <p:cNvPr id="7" name="Picture 6">
            <a:extLst>
              <a:ext uri="{FF2B5EF4-FFF2-40B4-BE49-F238E27FC236}">
                <a16:creationId xmlns:a16="http://schemas.microsoft.com/office/drawing/2014/main" id="{17C892E4-0825-41E9-BD37-5CAA99B3C6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889" y="2482450"/>
            <a:ext cx="6096000" cy="3279988"/>
          </a:xfrm>
          <a:prstGeom prst="rect">
            <a:avLst/>
          </a:prstGeom>
        </p:spPr>
      </p:pic>
      <p:sp>
        <p:nvSpPr>
          <p:cNvPr id="11" name="矩形 15">
            <a:extLst>
              <a:ext uri="{FF2B5EF4-FFF2-40B4-BE49-F238E27FC236}">
                <a16:creationId xmlns:a16="http://schemas.microsoft.com/office/drawing/2014/main" id="{9A2B3F64-7F30-4A26-9F95-1CD23EFE61AE}"/>
              </a:ext>
            </a:extLst>
          </p:cNvPr>
          <p:cNvSpPr/>
          <p:nvPr/>
        </p:nvSpPr>
        <p:spPr>
          <a:xfrm>
            <a:off x="381000" y="931605"/>
            <a:ext cx="3303468" cy="646331"/>
          </a:xfrm>
          <a:prstGeom prst="rect">
            <a:avLst/>
          </a:prstGeom>
        </p:spPr>
        <p:txBody>
          <a:bodyPr wrap="none">
            <a:spAutoFit/>
          </a:bodyPr>
          <a:lstStyle/>
          <a:p>
            <a:pPr algn="ct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对</a:t>
            </a:r>
            <a:r>
              <a:rPr lang="en-US" altLang="zh-CN" sz="3600" b="1"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的学习</a:t>
            </a:r>
          </a:p>
        </p:txBody>
      </p:sp>
    </p:spTree>
    <p:extLst>
      <p:ext uri="{BB962C8B-B14F-4D97-AF65-F5344CB8AC3E}">
        <p14:creationId xmlns:p14="http://schemas.microsoft.com/office/powerpoint/2010/main" val="638522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1" name="矩形 15">
            <a:extLst>
              <a:ext uri="{FF2B5EF4-FFF2-40B4-BE49-F238E27FC236}">
                <a16:creationId xmlns:a16="http://schemas.microsoft.com/office/drawing/2014/main" id="{9A2B3F64-7F30-4A26-9F95-1CD23EFE61AE}"/>
              </a:ext>
            </a:extLst>
          </p:cNvPr>
          <p:cNvSpPr/>
          <p:nvPr/>
        </p:nvSpPr>
        <p:spPr>
          <a:xfrm>
            <a:off x="533400" y="931605"/>
            <a:ext cx="4603504" cy="646331"/>
          </a:xfrm>
          <a:prstGeom prst="rect">
            <a:avLst/>
          </a:prstGeom>
        </p:spPr>
        <p:txBody>
          <a:bodyPr wrap="none">
            <a:spAutoFit/>
          </a:bodyPr>
          <a:lstStyle/>
          <a:p>
            <a:pPr algn="ctr"/>
            <a:r>
              <a:rPr lang="en-US" altLang="zh-CN" sz="3600" b="1" dirty="0" err="1">
                <a:solidFill>
                  <a:srgbClr val="1F497D"/>
                </a:solidFill>
                <a:latin typeface="微软雅黑" panose="020B0503020204020204" pitchFamily="34" charset="-122"/>
                <a:ea typeface="微软雅黑" panose="020B0503020204020204" pitchFamily="34" charset="-122"/>
                <a:cs typeface="+mn-ea"/>
                <a:sym typeface="+mn-lt"/>
              </a:rPr>
              <a:t>zCore</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运行</a:t>
            </a:r>
            <a:r>
              <a:rPr lang="en-US" altLang="zh-CN" sz="3600" b="1" dirty="0">
                <a:solidFill>
                  <a:srgbClr val="1F497D"/>
                </a:solidFill>
                <a:latin typeface="微软雅黑" panose="020B0503020204020204" pitchFamily="34" charset="-122"/>
                <a:ea typeface="微软雅黑" panose="020B0503020204020204" pitchFamily="34" charset="-122"/>
                <a:cs typeface="+mn-ea"/>
                <a:sym typeface="+mn-lt"/>
              </a:rPr>
              <a:t>Linux</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程序</a:t>
            </a:r>
          </a:p>
        </p:txBody>
      </p:sp>
      <p:pic>
        <p:nvPicPr>
          <p:cNvPr id="5" name="Picture 4">
            <a:extLst>
              <a:ext uri="{FF2B5EF4-FFF2-40B4-BE49-F238E27FC236}">
                <a16:creationId xmlns:a16="http://schemas.microsoft.com/office/drawing/2014/main" id="{AA72B0B9-4E44-4EAF-A6EB-2AB9CD26A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676400"/>
            <a:ext cx="8906736" cy="3962400"/>
          </a:xfrm>
          <a:prstGeom prst="rect">
            <a:avLst/>
          </a:prstGeom>
        </p:spPr>
      </p:pic>
      <p:sp>
        <p:nvSpPr>
          <p:cNvPr id="9" name="Shape 2021">
            <a:extLst>
              <a:ext uri="{FF2B5EF4-FFF2-40B4-BE49-F238E27FC236}">
                <a16:creationId xmlns:a16="http://schemas.microsoft.com/office/drawing/2014/main" id="{231C87D6-D345-44E4-A33E-7F8A06BB44CC}"/>
              </a:ext>
            </a:extLst>
          </p:cNvPr>
          <p:cNvSpPr/>
          <p:nvPr/>
        </p:nvSpPr>
        <p:spPr>
          <a:xfrm>
            <a:off x="381000" y="5873029"/>
            <a:ext cx="7772400"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运行</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RISC-V ELF</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程序，基于添加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Force-NOMMU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参数编译的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busybox</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，调用</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LibOS</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中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sys_vfork</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endParaRPr lang="zh-CN" altLang="en-US" sz="14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30258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1" name="矩形 15">
            <a:extLst>
              <a:ext uri="{FF2B5EF4-FFF2-40B4-BE49-F238E27FC236}">
                <a16:creationId xmlns:a16="http://schemas.microsoft.com/office/drawing/2014/main" id="{9A2B3F64-7F30-4A26-9F95-1CD23EFE61AE}"/>
              </a:ext>
            </a:extLst>
          </p:cNvPr>
          <p:cNvSpPr/>
          <p:nvPr/>
        </p:nvSpPr>
        <p:spPr>
          <a:xfrm>
            <a:off x="312541" y="931605"/>
            <a:ext cx="5077608" cy="646331"/>
          </a:xfrm>
          <a:prstGeom prst="rect">
            <a:avLst/>
          </a:prstGeom>
        </p:spPr>
        <p:txBody>
          <a:bodyPr wrap="none">
            <a:spAutoFit/>
          </a:bodyPr>
          <a:lstStyle/>
          <a:p>
            <a:pPr algn="ctr"/>
            <a:r>
              <a:rPr lang="en-US" altLang="zh-CN" sz="3600" b="1" dirty="0">
                <a:solidFill>
                  <a:srgbClr val="1F497D"/>
                </a:solidFill>
                <a:latin typeface="微软雅黑" panose="020B0503020204020204" pitchFamily="34" charset="-122"/>
                <a:ea typeface="微软雅黑" panose="020B0503020204020204" pitchFamily="34" charset="-122"/>
                <a:cs typeface="+mn-ea"/>
                <a:sym typeface="+mn-lt"/>
              </a:rPr>
              <a:t>easy-fs MAC </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原理测试</a:t>
            </a:r>
          </a:p>
        </p:txBody>
      </p:sp>
      <p:pic>
        <p:nvPicPr>
          <p:cNvPr id="5" name="Picture 4">
            <a:extLst>
              <a:ext uri="{FF2B5EF4-FFF2-40B4-BE49-F238E27FC236}">
                <a16:creationId xmlns:a16="http://schemas.microsoft.com/office/drawing/2014/main" id="{6244B013-49B4-4008-B94F-4F6E5E812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99641"/>
            <a:ext cx="7268589" cy="2467319"/>
          </a:xfrm>
          <a:prstGeom prst="rect">
            <a:avLst/>
          </a:prstGeom>
        </p:spPr>
      </p:pic>
      <p:sp>
        <p:nvSpPr>
          <p:cNvPr id="9" name="Shape 2021">
            <a:extLst>
              <a:ext uri="{FF2B5EF4-FFF2-40B4-BE49-F238E27FC236}">
                <a16:creationId xmlns:a16="http://schemas.microsoft.com/office/drawing/2014/main" id="{8466ADD3-83CF-4021-B96E-0D7BD4E6A16C}"/>
              </a:ext>
            </a:extLst>
          </p:cNvPr>
          <p:cNvSpPr/>
          <p:nvPr/>
        </p:nvSpPr>
        <p:spPr>
          <a:xfrm>
            <a:off x="443132" y="4760956"/>
            <a:ext cx="5453575" cy="50387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（将</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easy-fs</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视作用户态程序，引入用户字段，调用标准库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std</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来测试）</a:t>
            </a:r>
          </a:p>
        </p:txBody>
      </p:sp>
      <p:pic>
        <p:nvPicPr>
          <p:cNvPr id="12" name="Picture 11">
            <a:extLst>
              <a:ext uri="{FF2B5EF4-FFF2-40B4-BE49-F238E27FC236}">
                <a16:creationId xmlns:a16="http://schemas.microsoft.com/office/drawing/2014/main" id="{5A955F5F-FE76-4ED7-9F88-398A164E4CCC}"/>
              </a:ext>
            </a:extLst>
          </p:cNvPr>
          <p:cNvPicPr>
            <a:picLocks noChangeAspect="1"/>
          </p:cNvPicPr>
          <p:nvPr/>
        </p:nvPicPr>
        <p:blipFill>
          <a:blip r:embed="rId4"/>
          <a:stretch>
            <a:fillRect/>
          </a:stretch>
        </p:blipFill>
        <p:spPr>
          <a:xfrm>
            <a:off x="6801853" y="624751"/>
            <a:ext cx="3845891" cy="4647118"/>
          </a:xfrm>
          <a:prstGeom prst="rect">
            <a:avLst/>
          </a:prstGeom>
        </p:spPr>
      </p:pic>
      <p:pic>
        <p:nvPicPr>
          <p:cNvPr id="8" name="Picture 7">
            <a:extLst>
              <a:ext uri="{FF2B5EF4-FFF2-40B4-BE49-F238E27FC236}">
                <a16:creationId xmlns:a16="http://schemas.microsoft.com/office/drawing/2014/main" id="{E047ADBA-0E9A-45A2-BB7F-AE13EB72D227}"/>
              </a:ext>
            </a:extLst>
          </p:cNvPr>
          <p:cNvPicPr>
            <a:picLocks noChangeAspect="1"/>
          </p:cNvPicPr>
          <p:nvPr/>
        </p:nvPicPr>
        <p:blipFill rotWithShape="1">
          <a:blip r:embed="rId5"/>
          <a:srcRect r="45446"/>
          <a:stretch/>
        </p:blipFill>
        <p:spPr>
          <a:xfrm>
            <a:off x="7549790" y="2908228"/>
            <a:ext cx="4493642" cy="3411461"/>
          </a:xfrm>
          <a:prstGeom prst="rect">
            <a:avLst/>
          </a:prstGeom>
        </p:spPr>
      </p:pic>
    </p:spTree>
    <p:extLst>
      <p:ext uri="{BB962C8B-B14F-4D97-AF65-F5344CB8AC3E}">
        <p14:creationId xmlns:p14="http://schemas.microsoft.com/office/powerpoint/2010/main" val="483808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19606"/>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研究总结</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5352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332272"/>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05</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195769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313222" cy="505904"/>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课题研究过程中解决困难的办法</a:t>
            </a:r>
            <a:endParaRPr sz="3200" dirty="0">
              <a:latin typeface="微软雅黑" panose="020B0503020204020204" pitchFamily="34" charset="-122"/>
              <a:ea typeface="微软雅黑" panose="020B0503020204020204" pitchFamily="34" charset="-122"/>
            </a:endParaRPr>
          </a:p>
        </p:txBody>
      </p:sp>
      <p:grpSp>
        <p:nvGrpSpPr>
          <p:cNvPr id="32" name="组合 31">
            <a:extLst>
              <a:ext uri="{FF2B5EF4-FFF2-40B4-BE49-F238E27FC236}">
                <a16:creationId xmlns:a16="http://schemas.microsoft.com/office/drawing/2014/main" id="{25CC7A5B-77BD-4102-A303-F8BA41E0521E}"/>
              </a:ext>
            </a:extLst>
          </p:cNvPr>
          <p:cNvGrpSpPr/>
          <p:nvPr/>
        </p:nvGrpSpPr>
        <p:grpSpPr>
          <a:xfrm>
            <a:off x="1416735" y="2309091"/>
            <a:ext cx="2584258" cy="2087308"/>
            <a:chOff x="1416735" y="2309091"/>
            <a:chExt cx="2584258" cy="2087308"/>
          </a:xfrm>
        </p:grpSpPr>
        <p:sp>
          <p:nvSpPr>
            <p:cNvPr id="34" name="椭圆 33">
              <a:extLst>
                <a:ext uri="{FF2B5EF4-FFF2-40B4-BE49-F238E27FC236}">
                  <a16:creationId xmlns:a16="http://schemas.microsoft.com/office/drawing/2014/main" id="{9717A658-360E-4868-AE69-931C2A54E263}"/>
                </a:ext>
              </a:extLst>
            </p:cNvPr>
            <p:cNvSpPr/>
            <p:nvPr/>
          </p:nvSpPr>
          <p:spPr>
            <a:xfrm>
              <a:off x="3473181" y="2309091"/>
              <a:ext cx="527812" cy="527812"/>
            </a:xfrm>
            <a:prstGeom prst="ellipse">
              <a:avLst/>
            </a:prstGeom>
            <a:solidFill>
              <a:schemeClr val="accent6"/>
            </a:solidFill>
            <a:ln>
              <a:noFill/>
            </a:ln>
          </p:spPr>
          <p:txBody>
            <a:bodyPr vert="horz" wrap="square" lIns="0" tIns="0" rIns="0" bIns="0" numCol="1" rtlCol="0" anchor="ctr" anchorCtr="0" compatLnSpc="1">
              <a:prstTxWarp prst="textNoShape">
                <a:avLst/>
              </a:prstTxWarp>
            </a:bodyPr>
            <a:lstStyle/>
            <a:p>
              <a:pPr algn="ct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文本框 34">
              <a:extLst>
                <a:ext uri="{FF2B5EF4-FFF2-40B4-BE49-F238E27FC236}">
                  <a16:creationId xmlns:a16="http://schemas.microsoft.com/office/drawing/2014/main" id="{24877334-7AF3-4C4A-AEA6-D390992F8BB5}"/>
                </a:ext>
              </a:extLst>
            </p:cNvPr>
            <p:cNvSpPr txBox="1"/>
            <p:nvPr/>
          </p:nvSpPr>
          <p:spPr>
            <a:xfrm>
              <a:off x="1416736" y="2794383"/>
              <a:ext cx="1025922" cy="307777"/>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快速学习</a:t>
              </a:r>
            </a:p>
          </p:txBody>
        </p:sp>
        <p:sp>
          <p:nvSpPr>
            <p:cNvPr id="36" name="矩形 35">
              <a:extLst>
                <a:ext uri="{FF2B5EF4-FFF2-40B4-BE49-F238E27FC236}">
                  <a16:creationId xmlns:a16="http://schemas.microsoft.com/office/drawing/2014/main" id="{CA39914E-AD06-4BE9-A02B-EB43CE7EA86F}"/>
                </a:ext>
              </a:extLst>
            </p:cNvPr>
            <p:cNvSpPr/>
            <p:nvPr/>
          </p:nvSpPr>
          <p:spPr>
            <a:xfrm>
              <a:off x="1416735" y="3147211"/>
              <a:ext cx="2542793" cy="1249188"/>
            </a:xfrm>
            <a:prstGeom prst="rect">
              <a:avLst/>
            </a:prstGeom>
          </p:spPr>
          <p:txBody>
            <a:bodyPr wrap="square" lIns="0" tIns="0" rIns="0" bIns="0">
              <a:spAutoFit/>
            </a:bodyPr>
            <a:lstStyle/>
            <a:p>
              <a:pPr>
                <a:lnSpc>
                  <a:spcPct val="130000"/>
                </a:lnSpc>
              </a:pPr>
              <a:r>
                <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sym typeface="+mn-lt"/>
                </a:rPr>
                <a:t>通过高效检索、阅读多源资料并快速提炼关键信息，缩短了从陌生领域到可实施方案的学习周期。</a:t>
              </a:r>
            </a:p>
          </p:txBody>
        </p:sp>
      </p:grpSp>
      <p:grpSp>
        <p:nvGrpSpPr>
          <p:cNvPr id="37" name="组合 36">
            <a:extLst>
              <a:ext uri="{FF2B5EF4-FFF2-40B4-BE49-F238E27FC236}">
                <a16:creationId xmlns:a16="http://schemas.microsoft.com/office/drawing/2014/main" id="{3A12FC6C-2445-470E-A6B6-9A60BA7C045C}"/>
              </a:ext>
            </a:extLst>
          </p:cNvPr>
          <p:cNvGrpSpPr/>
          <p:nvPr/>
        </p:nvGrpSpPr>
        <p:grpSpPr>
          <a:xfrm>
            <a:off x="8204079" y="2309091"/>
            <a:ext cx="2573514" cy="2727483"/>
            <a:chOff x="8204079" y="2309091"/>
            <a:chExt cx="2573514" cy="2727483"/>
          </a:xfrm>
        </p:grpSpPr>
        <p:sp>
          <p:nvSpPr>
            <p:cNvPr id="39" name="椭圆 38">
              <a:extLst>
                <a:ext uri="{FF2B5EF4-FFF2-40B4-BE49-F238E27FC236}">
                  <a16:creationId xmlns:a16="http://schemas.microsoft.com/office/drawing/2014/main" id="{43004869-C48B-45BC-BCE3-CFEF4CC34BE6}"/>
                </a:ext>
              </a:extLst>
            </p:cNvPr>
            <p:cNvSpPr/>
            <p:nvPr/>
          </p:nvSpPr>
          <p:spPr>
            <a:xfrm>
              <a:off x="8204079" y="2309091"/>
              <a:ext cx="527812" cy="527812"/>
            </a:xfrm>
            <a:prstGeom prst="ellipse">
              <a:avLst/>
            </a:prstGeom>
            <a:solidFill>
              <a:schemeClr val="accent1"/>
            </a:solidFill>
            <a:ln>
              <a:noFill/>
            </a:ln>
          </p:spPr>
          <p:txBody>
            <a:bodyPr vert="horz" wrap="square" lIns="0" tIns="0" rIns="0" bIns="0" numCol="1" rtlCol="0" anchor="ctr" anchorCtr="0" compatLnSpc="1">
              <a:prstTxWarp prst="textNoShape">
                <a:avLst/>
              </a:prstTxWarp>
            </a:bodyPr>
            <a:lstStyle/>
            <a:p>
              <a:pPr algn="ct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B</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文本框 39">
              <a:extLst>
                <a:ext uri="{FF2B5EF4-FFF2-40B4-BE49-F238E27FC236}">
                  <a16:creationId xmlns:a16="http://schemas.microsoft.com/office/drawing/2014/main" id="{3175D243-4568-4DCF-BD95-FDEEF05FBF82}"/>
                </a:ext>
              </a:extLst>
            </p:cNvPr>
            <p:cNvSpPr txBox="1"/>
            <p:nvPr/>
          </p:nvSpPr>
          <p:spPr>
            <a:xfrm>
              <a:off x="8911341" y="2794383"/>
              <a:ext cx="1025922" cy="307777"/>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灵活调整</a:t>
              </a:r>
            </a:p>
          </p:txBody>
        </p:sp>
        <p:sp>
          <p:nvSpPr>
            <p:cNvPr id="41" name="矩形 40">
              <a:extLst>
                <a:ext uri="{FF2B5EF4-FFF2-40B4-BE49-F238E27FC236}">
                  <a16:creationId xmlns:a16="http://schemas.microsoft.com/office/drawing/2014/main" id="{73AE1EA3-1685-4AED-B3F3-E4F9D03948F8}"/>
                </a:ext>
              </a:extLst>
            </p:cNvPr>
            <p:cNvSpPr/>
            <p:nvPr/>
          </p:nvSpPr>
          <p:spPr>
            <a:xfrm>
              <a:off x="8911340" y="3147211"/>
              <a:ext cx="1866253" cy="1889363"/>
            </a:xfrm>
            <a:prstGeom prst="rect">
              <a:avLst/>
            </a:prstGeom>
          </p:spPr>
          <p:txBody>
            <a:bodyPr wrap="square" lIns="0" tIns="0" rIns="0" bIns="0">
              <a:spAutoFit/>
            </a:bodyPr>
            <a:lstStyle/>
            <a:p>
              <a:pPr>
                <a:lnSpc>
                  <a:spcPct val="130000"/>
                </a:lnSpc>
              </a:pPr>
              <a:r>
                <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rPr>
                <a:t>针对研究过程中遇到的瓶颈，及时调整思路与方法，并通过自我构建验证环境快速测试可行性，确保项目稳步推进。</a:t>
              </a:r>
              <a:endPar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cxnSp>
        <p:nvCxnSpPr>
          <p:cNvPr id="42" name="直接连接符 41">
            <a:extLst>
              <a:ext uri="{FF2B5EF4-FFF2-40B4-BE49-F238E27FC236}">
                <a16:creationId xmlns:a16="http://schemas.microsoft.com/office/drawing/2014/main" id="{D921F717-A034-40DC-BD48-585E41AAC70A}"/>
              </a:ext>
            </a:extLst>
          </p:cNvPr>
          <p:cNvCxnSpPr/>
          <p:nvPr/>
        </p:nvCxnSpPr>
        <p:spPr>
          <a:xfrm>
            <a:off x="6096000" y="2127677"/>
            <a:ext cx="1" cy="256043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id="{2CCDCBD2-E16F-4477-A02F-53AD7EF91DFD}"/>
              </a:ext>
            </a:extLst>
          </p:cNvPr>
          <p:cNvSpPr/>
          <p:nvPr/>
        </p:nvSpPr>
        <p:spPr>
          <a:xfrm rot="10800000" flipV="1">
            <a:off x="1379538" y="5152682"/>
            <a:ext cx="9432925" cy="18000"/>
          </a:xfrm>
          <a:prstGeom prst="rect">
            <a:avLst/>
          </a:pr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6" name="object 11">
            <a:extLst>
              <a:ext uri="{FF2B5EF4-FFF2-40B4-BE49-F238E27FC236}">
                <a16:creationId xmlns:a16="http://schemas.microsoft.com/office/drawing/2014/main" id="{1614E9D3-E572-4385-B0D9-5A8A51B3835B}"/>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pic>
        <p:nvPicPr>
          <p:cNvPr id="6" name="图片 5">
            <a:extLst>
              <a:ext uri="{FF2B5EF4-FFF2-40B4-BE49-F238E27FC236}">
                <a16:creationId xmlns:a16="http://schemas.microsoft.com/office/drawing/2014/main" id="{20CA8F1B-CA46-4BE4-BCCF-21EBBA4C9C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9990" y="2196567"/>
            <a:ext cx="2491548" cy="2491548"/>
          </a:xfrm>
          <a:prstGeom prst="rect">
            <a:avLst/>
          </a:prstGeom>
        </p:spPr>
      </p:pic>
      <p:pic>
        <p:nvPicPr>
          <p:cNvPr id="8" name="图片 7">
            <a:extLst>
              <a:ext uri="{FF2B5EF4-FFF2-40B4-BE49-F238E27FC236}">
                <a16:creationId xmlns:a16="http://schemas.microsoft.com/office/drawing/2014/main" id="{2FCEEFE9-F858-4B16-A6AF-495F71C9A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8200" y="1983189"/>
            <a:ext cx="2542794" cy="3178493"/>
          </a:xfrm>
          <a:prstGeom prst="rect">
            <a:avLst/>
          </a:prstGeom>
        </p:spPr>
      </p:pic>
    </p:spTree>
    <p:extLst>
      <p:ext uri="{BB962C8B-B14F-4D97-AF65-F5344CB8AC3E}">
        <p14:creationId xmlns:p14="http://schemas.microsoft.com/office/powerpoint/2010/main" val="13579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3895435"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课题研究存在的不足</a:t>
            </a:r>
            <a:endParaRPr sz="3200" dirty="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4102E87B-23FB-4957-8381-EB7004E9870E}"/>
              </a:ext>
            </a:extLst>
          </p:cNvPr>
          <p:cNvSpPr/>
          <p:nvPr/>
        </p:nvSpPr>
        <p:spPr>
          <a:xfrm>
            <a:off x="2634204" y="4849693"/>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深度不足</a:t>
            </a:r>
          </a:p>
        </p:txBody>
      </p:sp>
      <p:sp>
        <p:nvSpPr>
          <p:cNvPr id="19" name="矩形 18">
            <a:extLst>
              <a:ext uri="{FF2B5EF4-FFF2-40B4-BE49-F238E27FC236}">
                <a16:creationId xmlns:a16="http://schemas.microsoft.com/office/drawing/2014/main" id="{A5F7ADEA-BAA7-4AAE-BA9F-9F3ECD11D622}"/>
              </a:ext>
            </a:extLst>
          </p:cNvPr>
          <p:cNvSpPr/>
          <p:nvPr/>
        </p:nvSpPr>
        <p:spPr>
          <a:xfrm>
            <a:off x="1178898" y="5271257"/>
            <a:ext cx="4235706" cy="587469"/>
          </a:xfrm>
          <a:prstGeom prst="rect">
            <a:avLst/>
          </a:prstGeom>
        </p:spPr>
        <p:txBody>
          <a:bodyPr wrap="square">
            <a:spAutoFit/>
          </a:bodyPr>
          <a:lstStyle/>
          <a:p>
            <a:pPr algn="ct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仅停留在功能验证层面，缺乏对性能开销、安全策略粒度及多用户场景下实际效果的深入分析。</a:t>
            </a:r>
          </a:p>
        </p:txBody>
      </p:sp>
      <p:grpSp>
        <p:nvGrpSpPr>
          <p:cNvPr id="24" name="组合 23">
            <a:extLst>
              <a:ext uri="{FF2B5EF4-FFF2-40B4-BE49-F238E27FC236}">
                <a16:creationId xmlns:a16="http://schemas.microsoft.com/office/drawing/2014/main" id="{C6906D9B-745F-442F-A378-981CC4A9E0E9}"/>
              </a:ext>
            </a:extLst>
          </p:cNvPr>
          <p:cNvGrpSpPr/>
          <p:nvPr/>
        </p:nvGrpSpPr>
        <p:grpSpPr>
          <a:xfrm>
            <a:off x="7458716" y="2127140"/>
            <a:ext cx="2092373" cy="2092374"/>
            <a:chOff x="8127931" y="2127140"/>
            <a:chExt cx="2092373" cy="2092374"/>
          </a:xfrm>
        </p:grpSpPr>
        <p:sp>
          <p:nvSpPr>
            <p:cNvPr id="25" name="任意多边形: 形状 24">
              <a:extLst>
                <a:ext uri="{FF2B5EF4-FFF2-40B4-BE49-F238E27FC236}">
                  <a16:creationId xmlns:a16="http://schemas.microsoft.com/office/drawing/2014/main" id="{5C372BB2-3BDB-4533-8C61-26DE5E01A190}"/>
                </a:ext>
              </a:extLst>
            </p:cNvPr>
            <p:cNvSpPr/>
            <p:nvPr/>
          </p:nvSpPr>
          <p:spPr>
            <a:xfrm>
              <a:off x="8127931" y="2127140"/>
              <a:ext cx="2092373" cy="2092374"/>
            </a:xfrm>
            <a:custGeom>
              <a:avLst/>
              <a:gdLst>
                <a:gd name="connsiteX0" fmla="*/ 1046336 w 2092373"/>
                <a:gd name="connsiteY0" fmla="*/ 0 h 2092374"/>
                <a:gd name="connsiteX1" fmla="*/ 2092373 w 2092373"/>
                <a:gd name="connsiteY1" fmla="*/ 1046038 h 2092374"/>
                <a:gd name="connsiteX2" fmla="*/ 1046037 w 2092373"/>
                <a:gd name="connsiteY2" fmla="*/ 2092374 h 2092374"/>
                <a:gd name="connsiteX3" fmla="*/ 0 w 2092373"/>
                <a:gd name="connsiteY3" fmla="*/ 1046337 h 2092374"/>
              </a:gdLst>
              <a:ahLst/>
              <a:cxnLst>
                <a:cxn ang="0">
                  <a:pos x="connsiteX0" y="connsiteY0"/>
                </a:cxn>
                <a:cxn ang="0">
                  <a:pos x="connsiteX1" y="connsiteY1"/>
                </a:cxn>
                <a:cxn ang="0">
                  <a:pos x="connsiteX2" y="connsiteY2"/>
                </a:cxn>
                <a:cxn ang="0">
                  <a:pos x="connsiteX3" y="connsiteY3"/>
                </a:cxn>
              </a:cxnLst>
              <a:rect l="l" t="t" r="r" b="b"/>
              <a:pathLst>
                <a:path w="2092373" h="2092374">
                  <a:moveTo>
                    <a:pt x="1046336" y="0"/>
                  </a:moveTo>
                  <a:lnTo>
                    <a:pt x="2092373" y="1046038"/>
                  </a:lnTo>
                  <a:lnTo>
                    <a:pt x="1046037" y="2092374"/>
                  </a:lnTo>
                  <a:lnTo>
                    <a:pt x="0" y="1046337"/>
                  </a:lnTo>
                  <a:close/>
                </a:path>
              </a:pathLst>
            </a:custGeom>
            <a:solidFill>
              <a:schemeClr val="accent3"/>
            </a:solidFill>
            <a:ln w="6350">
              <a:solidFill>
                <a:schemeClr val="bg1"/>
              </a:solidFill>
              <a:miter lim="800000"/>
              <a:headEnd/>
              <a:tailEnd/>
            </a:ln>
          </p:spPr>
          <p:txBody>
            <a:bodyPr wrap="none" lIns="0" tIns="0" rIns="0" bIns="0" anchor="ctr"/>
            <a:lstStyle/>
            <a:p>
              <a:pPr eaLnBrk="0" hangingPunct="0"/>
              <a:endParaRPr lang="zh-CN" altLang="en-US" sz="1300" b="1">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26" name="任意多边形: 形状 25">
              <a:extLst>
                <a:ext uri="{FF2B5EF4-FFF2-40B4-BE49-F238E27FC236}">
                  <a16:creationId xmlns:a16="http://schemas.microsoft.com/office/drawing/2014/main" id="{46176E98-83F1-4D20-82EA-4679E80422C5}"/>
                </a:ext>
              </a:extLst>
            </p:cNvPr>
            <p:cNvSpPr/>
            <p:nvPr/>
          </p:nvSpPr>
          <p:spPr>
            <a:xfrm>
              <a:off x="8917533" y="2294119"/>
              <a:ext cx="513169" cy="513170"/>
            </a:xfrm>
            <a:custGeom>
              <a:avLst/>
              <a:gdLst>
                <a:gd name="connsiteX0" fmla="*/ 256621 w 513169"/>
                <a:gd name="connsiteY0" fmla="*/ 0 h 513170"/>
                <a:gd name="connsiteX1" fmla="*/ 513169 w 513169"/>
                <a:gd name="connsiteY1" fmla="*/ 256549 h 513170"/>
                <a:gd name="connsiteX2" fmla="*/ 256548 w 513169"/>
                <a:gd name="connsiteY2" fmla="*/ 513170 h 513170"/>
                <a:gd name="connsiteX3" fmla="*/ 0 w 513169"/>
                <a:gd name="connsiteY3" fmla="*/ 256622 h 513170"/>
              </a:gdLst>
              <a:ahLst/>
              <a:cxnLst>
                <a:cxn ang="0">
                  <a:pos x="connsiteX0" y="connsiteY0"/>
                </a:cxn>
                <a:cxn ang="0">
                  <a:pos x="connsiteX1" y="connsiteY1"/>
                </a:cxn>
                <a:cxn ang="0">
                  <a:pos x="connsiteX2" y="connsiteY2"/>
                </a:cxn>
                <a:cxn ang="0">
                  <a:pos x="connsiteX3" y="connsiteY3"/>
                </a:cxn>
              </a:cxnLst>
              <a:rect l="l" t="t" r="r" b="b"/>
              <a:pathLst>
                <a:path w="513169" h="513170">
                  <a:moveTo>
                    <a:pt x="256621" y="0"/>
                  </a:moveTo>
                  <a:lnTo>
                    <a:pt x="513169" y="256549"/>
                  </a:lnTo>
                  <a:lnTo>
                    <a:pt x="256548" y="513170"/>
                  </a:lnTo>
                  <a:lnTo>
                    <a:pt x="0" y="256622"/>
                  </a:lnTo>
                  <a:close/>
                </a:path>
              </a:pathLst>
            </a:custGeom>
            <a:solidFill>
              <a:schemeClr val="bg2"/>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accent3"/>
                  </a:solidFill>
                  <a:latin typeface="微软雅黑" panose="020B0503020204020204" pitchFamily="34" charset="-122"/>
                  <a:ea typeface="微软雅黑" panose="020B0503020204020204" pitchFamily="34" charset="-122"/>
                  <a:cs typeface="+mn-ea"/>
                  <a:sym typeface="+mn-lt"/>
                </a:rPr>
                <a:t>02</a:t>
              </a:r>
              <a:endParaRPr lang="zh-CN" altLang="en-US" sz="2000" dirty="0">
                <a:solidFill>
                  <a:schemeClr val="accent3"/>
                </a:solidFill>
                <a:latin typeface="微软雅黑" panose="020B0503020204020204" pitchFamily="34" charset="-122"/>
                <a:ea typeface="微软雅黑" panose="020B0503020204020204" pitchFamily="34" charset="-122"/>
                <a:cs typeface="+mn-ea"/>
                <a:sym typeface="+mn-lt"/>
              </a:endParaRPr>
            </a:p>
          </p:txBody>
        </p:sp>
        <p:grpSp>
          <p:nvGrpSpPr>
            <p:cNvPr id="27" name="组合 26">
              <a:extLst>
                <a:ext uri="{FF2B5EF4-FFF2-40B4-BE49-F238E27FC236}">
                  <a16:creationId xmlns:a16="http://schemas.microsoft.com/office/drawing/2014/main" id="{0A19A4BA-68E9-492A-B966-FFC118BD49DC}"/>
                </a:ext>
              </a:extLst>
            </p:cNvPr>
            <p:cNvGrpSpPr/>
            <p:nvPr/>
          </p:nvGrpSpPr>
          <p:grpSpPr>
            <a:xfrm>
              <a:off x="8990852" y="3123782"/>
              <a:ext cx="366530" cy="363743"/>
              <a:chOff x="8388351" y="2273300"/>
              <a:chExt cx="417513" cy="414337"/>
            </a:xfrm>
            <a:solidFill>
              <a:schemeClr val="bg2"/>
            </a:solidFill>
          </p:grpSpPr>
          <p:sp>
            <p:nvSpPr>
              <p:cNvPr id="28" name="Freeform 78">
                <a:extLst>
                  <a:ext uri="{FF2B5EF4-FFF2-40B4-BE49-F238E27FC236}">
                    <a16:creationId xmlns:a16="http://schemas.microsoft.com/office/drawing/2014/main" id="{67F5138D-99CE-4880-AF08-BB72D163910C}"/>
                  </a:ext>
                </a:extLst>
              </p:cNvPr>
              <p:cNvSpPr>
                <a:spLocks noEditPoints="1"/>
              </p:cNvSpPr>
              <p:nvPr/>
            </p:nvSpPr>
            <p:spPr bwMode="auto">
              <a:xfrm>
                <a:off x="8388351" y="2273300"/>
                <a:ext cx="417513" cy="311150"/>
              </a:xfrm>
              <a:custGeom>
                <a:avLst/>
                <a:gdLst>
                  <a:gd name="T0" fmla="*/ 52 w 140"/>
                  <a:gd name="T1" fmla="*/ 75 h 105"/>
                  <a:gd name="T2" fmla="*/ 52 w 140"/>
                  <a:gd name="T3" fmla="*/ 76 h 105"/>
                  <a:gd name="T4" fmla="*/ 53 w 140"/>
                  <a:gd name="T5" fmla="*/ 76 h 105"/>
                  <a:gd name="T6" fmla="*/ 52 w 140"/>
                  <a:gd name="T7" fmla="*/ 75 h 105"/>
                  <a:gd name="T8" fmla="*/ 136 w 140"/>
                  <a:gd name="T9" fmla="*/ 0 h 105"/>
                  <a:gd name="T10" fmla="*/ 4 w 140"/>
                  <a:gd name="T11" fmla="*/ 0 h 105"/>
                  <a:gd name="T12" fmla="*/ 0 w 140"/>
                  <a:gd name="T13" fmla="*/ 4 h 105"/>
                  <a:gd name="T14" fmla="*/ 0 w 140"/>
                  <a:gd name="T15" fmla="*/ 16 h 105"/>
                  <a:gd name="T16" fmla="*/ 4 w 140"/>
                  <a:gd name="T17" fmla="*/ 20 h 105"/>
                  <a:gd name="T18" fmla="*/ 6 w 140"/>
                  <a:gd name="T19" fmla="*/ 20 h 105"/>
                  <a:gd name="T20" fmla="*/ 10 w 140"/>
                  <a:gd name="T21" fmla="*/ 24 h 105"/>
                  <a:gd name="T22" fmla="*/ 10 w 140"/>
                  <a:gd name="T23" fmla="*/ 101 h 105"/>
                  <a:gd name="T24" fmla="*/ 14 w 140"/>
                  <a:gd name="T25" fmla="*/ 105 h 105"/>
                  <a:gd name="T26" fmla="*/ 126 w 140"/>
                  <a:gd name="T27" fmla="*/ 105 h 105"/>
                  <a:gd name="T28" fmla="*/ 130 w 140"/>
                  <a:gd name="T29" fmla="*/ 101 h 105"/>
                  <a:gd name="T30" fmla="*/ 130 w 140"/>
                  <a:gd name="T31" fmla="*/ 24 h 105"/>
                  <a:gd name="T32" fmla="*/ 134 w 140"/>
                  <a:gd name="T33" fmla="*/ 20 h 105"/>
                  <a:gd name="T34" fmla="*/ 136 w 140"/>
                  <a:gd name="T35" fmla="*/ 20 h 105"/>
                  <a:gd name="T36" fmla="*/ 140 w 140"/>
                  <a:gd name="T37" fmla="*/ 16 h 105"/>
                  <a:gd name="T38" fmla="*/ 140 w 140"/>
                  <a:gd name="T39" fmla="*/ 4 h 105"/>
                  <a:gd name="T40" fmla="*/ 136 w 140"/>
                  <a:gd name="T41" fmla="*/ 0 h 105"/>
                  <a:gd name="T42" fmla="*/ 86 w 140"/>
                  <a:gd name="T43" fmla="*/ 56 h 105"/>
                  <a:gd name="T44" fmla="*/ 72 w 140"/>
                  <a:gd name="T45" fmla="*/ 56 h 105"/>
                  <a:gd name="T46" fmla="*/ 72 w 140"/>
                  <a:gd name="T47" fmla="*/ 42 h 105"/>
                  <a:gd name="T48" fmla="*/ 86 w 140"/>
                  <a:gd name="T49" fmla="*/ 56 h 105"/>
                  <a:gd name="T50" fmla="*/ 77 w 140"/>
                  <a:gd name="T51" fmla="*/ 82 h 105"/>
                  <a:gd name="T52" fmla="*/ 70 w 140"/>
                  <a:gd name="T53" fmla="*/ 83 h 105"/>
                  <a:gd name="T54" fmla="*/ 53 w 140"/>
                  <a:gd name="T55" fmla="*/ 76 h 105"/>
                  <a:gd name="T56" fmla="*/ 52 w 140"/>
                  <a:gd name="T57" fmla="*/ 75 h 105"/>
                  <a:gd name="T58" fmla="*/ 45 w 140"/>
                  <a:gd name="T59" fmla="*/ 58 h 105"/>
                  <a:gd name="T60" fmla="*/ 47 w 140"/>
                  <a:gd name="T61" fmla="*/ 51 h 105"/>
                  <a:gd name="T62" fmla="*/ 68 w 140"/>
                  <a:gd name="T63" fmla="*/ 34 h 105"/>
                  <a:gd name="T64" fmla="*/ 68 w 140"/>
                  <a:gd name="T65" fmla="*/ 60 h 105"/>
                  <a:gd name="T66" fmla="*/ 95 w 140"/>
                  <a:gd name="T67" fmla="*/ 60 h 105"/>
                  <a:gd name="T68" fmla="*/ 77 w 140"/>
                  <a:gd name="T69" fmla="*/ 82 h 105"/>
                  <a:gd name="T70" fmla="*/ 52 w 140"/>
                  <a:gd name="T71" fmla="*/ 75 h 105"/>
                  <a:gd name="T72" fmla="*/ 52 w 140"/>
                  <a:gd name="T73" fmla="*/ 76 h 105"/>
                  <a:gd name="T74" fmla="*/ 53 w 140"/>
                  <a:gd name="T75" fmla="*/ 76 h 105"/>
                  <a:gd name="T76" fmla="*/ 52 w 140"/>
                  <a:gd name="T77" fmla="*/ 7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 h="105">
                    <a:moveTo>
                      <a:pt x="52" y="75"/>
                    </a:moveTo>
                    <a:cubicBezTo>
                      <a:pt x="52" y="76"/>
                      <a:pt x="52" y="76"/>
                      <a:pt x="52" y="76"/>
                    </a:cubicBezTo>
                    <a:cubicBezTo>
                      <a:pt x="53" y="76"/>
                      <a:pt x="53" y="76"/>
                      <a:pt x="53" y="76"/>
                    </a:cubicBezTo>
                    <a:cubicBezTo>
                      <a:pt x="53" y="76"/>
                      <a:pt x="52" y="75"/>
                      <a:pt x="52" y="75"/>
                    </a:cubicBezTo>
                    <a:close/>
                    <a:moveTo>
                      <a:pt x="136" y="0"/>
                    </a:moveTo>
                    <a:cubicBezTo>
                      <a:pt x="4" y="0"/>
                      <a:pt x="4" y="0"/>
                      <a:pt x="4" y="0"/>
                    </a:cubicBezTo>
                    <a:cubicBezTo>
                      <a:pt x="2" y="0"/>
                      <a:pt x="0" y="2"/>
                      <a:pt x="0" y="4"/>
                    </a:cubicBezTo>
                    <a:cubicBezTo>
                      <a:pt x="0" y="16"/>
                      <a:pt x="0" y="16"/>
                      <a:pt x="0" y="16"/>
                    </a:cubicBezTo>
                    <a:cubicBezTo>
                      <a:pt x="0" y="19"/>
                      <a:pt x="2" y="20"/>
                      <a:pt x="4" y="20"/>
                    </a:cubicBezTo>
                    <a:cubicBezTo>
                      <a:pt x="6" y="20"/>
                      <a:pt x="6" y="20"/>
                      <a:pt x="6" y="20"/>
                    </a:cubicBezTo>
                    <a:cubicBezTo>
                      <a:pt x="8" y="20"/>
                      <a:pt x="10" y="22"/>
                      <a:pt x="10" y="24"/>
                    </a:cubicBezTo>
                    <a:cubicBezTo>
                      <a:pt x="10" y="101"/>
                      <a:pt x="10" y="101"/>
                      <a:pt x="10" y="101"/>
                    </a:cubicBezTo>
                    <a:cubicBezTo>
                      <a:pt x="10" y="103"/>
                      <a:pt x="11" y="105"/>
                      <a:pt x="14" y="105"/>
                    </a:cubicBezTo>
                    <a:cubicBezTo>
                      <a:pt x="126" y="105"/>
                      <a:pt x="126" y="105"/>
                      <a:pt x="126" y="105"/>
                    </a:cubicBezTo>
                    <a:cubicBezTo>
                      <a:pt x="129" y="105"/>
                      <a:pt x="130" y="103"/>
                      <a:pt x="130" y="101"/>
                    </a:cubicBezTo>
                    <a:cubicBezTo>
                      <a:pt x="130" y="24"/>
                      <a:pt x="130" y="24"/>
                      <a:pt x="130" y="24"/>
                    </a:cubicBezTo>
                    <a:cubicBezTo>
                      <a:pt x="130" y="22"/>
                      <a:pt x="132" y="20"/>
                      <a:pt x="134" y="20"/>
                    </a:cubicBezTo>
                    <a:cubicBezTo>
                      <a:pt x="136" y="20"/>
                      <a:pt x="136" y="20"/>
                      <a:pt x="136" y="20"/>
                    </a:cubicBezTo>
                    <a:cubicBezTo>
                      <a:pt x="138" y="20"/>
                      <a:pt x="140" y="19"/>
                      <a:pt x="140" y="16"/>
                    </a:cubicBezTo>
                    <a:cubicBezTo>
                      <a:pt x="140" y="4"/>
                      <a:pt x="140" y="4"/>
                      <a:pt x="140" y="4"/>
                    </a:cubicBezTo>
                    <a:cubicBezTo>
                      <a:pt x="140" y="2"/>
                      <a:pt x="138" y="0"/>
                      <a:pt x="136" y="0"/>
                    </a:cubicBezTo>
                    <a:close/>
                    <a:moveTo>
                      <a:pt x="86" y="56"/>
                    </a:moveTo>
                    <a:cubicBezTo>
                      <a:pt x="72" y="56"/>
                      <a:pt x="72" y="56"/>
                      <a:pt x="72" y="56"/>
                    </a:cubicBezTo>
                    <a:cubicBezTo>
                      <a:pt x="72" y="42"/>
                      <a:pt x="72" y="42"/>
                      <a:pt x="72" y="42"/>
                    </a:cubicBezTo>
                    <a:cubicBezTo>
                      <a:pt x="79" y="43"/>
                      <a:pt x="85" y="49"/>
                      <a:pt x="86" y="56"/>
                    </a:cubicBezTo>
                    <a:close/>
                    <a:moveTo>
                      <a:pt x="77" y="82"/>
                    </a:moveTo>
                    <a:cubicBezTo>
                      <a:pt x="75" y="82"/>
                      <a:pt x="73" y="83"/>
                      <a:pt x="70" y="83"/>
                    </a:cubicBezTo>
                    <a:cubicBezTo>
                      <a:pt x="64" y="83"/>
                      <a:pt x="58" y="80"/>
                      <a:pt x="53" y="76"/>
                    </a:cubicBezTo>
                    <a:cubicBezTo>
                      <a:pt x="53" y="76"/>
                      <a:pt x="52" y="75"/>
                      <a:pt x="52" y="75"/>
                    </a:cubicBezTo>
                    <a:cubicBezTo>
                      <a:pt x="48" y="70"/>
                      <a:pt x="45" y="65"/>
                      <a:pt x="45" y="58"/>
                    </a:cubicBezTo>
                    <a:cubicBezTo>
                      <a:pt x="45" y="56"/>
                      <a:pt x="46" y="53"/>
                      <a:pt x="47" y="51"/>
                    </a:cubicBezTo>
                    <a:cubicBezTo>
                      <a:pt x="49" y="41"/>
                      <a:pt x="58" y="35"/>
                      <a:pt x="68" y="34"/>
                    </a:cubicBezTo>
                    <a:cubicBezTo>
                      <a:pt x="68" y="60"/>
                      <a:pt x="68" y="60"/>
                      <a:pt x="68" y="60"/>
                    </a:cubicBezTo>
                    <a:cubicBezTo>
                      <a:pt x="95" y="60"/>
                      <a:pt x="95" y="60"/>
                      <a:pt x="95" y="60"/>
                    </a:cubicBezTo>
                    <a:cubicBezTo>
                      <a:pt x="94" y="70"/>
                      <a:pt x="87" y="79"/>
                      <a:pt x="77" y="82"/>
                    </a:cubicBezTo>
                    <a:close/>
                    <a:moveTo>
                      <a:pt x="52" y="75"/>
                    </a:moveTo>
                    <a:cubicBezTo>
                      <a:pt x="52" y="76"/>
                      <a:pt x="52" y="76"/>
                      <a:pt x="52" y="76"/>
                    </a:cubicBezTo>
                    <a:cubicBezTo>
                      <a:pt x="53" y="76"/>
                      <a:pt x="53" y="76"/>
                      <a:pt x="53" y="76"/>
                    </a:cubicBezTo>
                    <a:cubicBezTo>
                      <a:pt x="53" y="76"/>
                      <a:pt x="52" y="75"/>
                      <a:pt x="5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9" name="Freeform 79">
                <a:extLst>
                  <a:ext uri="{FF2B5EF4-FFF2-40B4-BE49-F238E27FC236}">
                    <a16:creationId xmlns:a16="http://schemas.microsoft.com/office/drawing/2014/main" id="{BAF066CF-ECF1-4D9A-B6E5-4020EA1B37ED}"/>
                  </a:ext>
                </a:extLst>
              </p:cNvPr>
              <p:cNvSpPr>
                <a:spLocks/>
              </p:cNvSpPr>
              <p:nvPr/>
            </p:nvSpPr>
            <p:spPr bwMode="auto">
              <a:xfrm>
                <a:off x="8489951" y="2611437"/>
                <a:ext cx="214313" cy="76200"/>
              </a:xfrm>
              <a:custGeom>
                <a:avLst/>
                <a:gdLst>
                  <a:gd name="T0" fmla="*/ 47 w 72"/>
                  <a:gd name="T1" fmla="*/ 0 h 26"/>
                  <a:gd name="T2" fmla="*/ 40 w 72"/>
                  <a:gd name="T3" fmla="*/ 0 h 26"/>
                  <a:gd name="T4" fmla="*/ 32 w 72"/>
                  <a:gd name="T5" fmla="*/ 0 h 26"/>
                  <a:gd name="T6" fmla="*/ 14 w 72"/>
                  <a:gd name="T7" fmla="*/ 0 h 26"/>
                  <a:gd name="T8" fmla="*/ 9 w 72"/>
                  <a:gd name="T9" fmla="*/ 3 h 26"/>
                  <a:gd name="T10" fmla="*/ 1 w 72"/>
                  <a:gd name="T11" fmla="*/ 22 h 26"/>
                  <a:gd name="T12" fmla="*/ 3 w 72"/>
                  <a:gd name="T13" fmla="*/ 26 h 26"/>
                  <a:gd name="T14" fmla="*/ 14 w 72"/>
                  <a:gd name="T15" fmla="*/ 26 h 26"/>
                  <a:gd name="T16" fmla="*/ 20 w 72"/>
                  <a:gd name="T17" fmla="*/ 22 h 26"/>
                  <a:gd name="T18" fmla="*/ 23 w 72"/>
                  <a:gd name="T19" fmla="*/ 16 h 26"/>
                  <a:gd name="T20" fmla="*/ 29 w 72"/>
                  <a:gd name="T21" fmla="*/ 13 h 26"/>
                  <a:gd name="T22" fmla="*/ 43 w 72"/>
                  <a:gd name="T23" fmla="*/ 13 h 26"/>
                  <a:gd name="T24" fmla="*/ 49 w 72"/>
                  <a:gd name="T25" fmla="*/ 16 h 26"/>
                  <a:gd name="T26" fmla="*/ 52 w 72"/>
                  <a:gd name="T27" fmla="*/ 22 h 26"/>
                  <a:gd name="T28" fmla="*/ 58 w 72"/>
                  <a:gd name="T29" fmla="*/ 26 h 26"/>
                  <a:gd name="T30" fmla="*/ 69 w 72"/>
                  <a:gd name="T31" fmla="*/ 26 h 26"/>
                  <a:gd name="T32" fmla="*/ 71 w 72"/>
                  <a:gd name="T33" fmla="*/ 22 h 26"/>
                  <a:gd name="T34" fmla="*/ 63 w 72"/>
                  <a:gd name="T35" fmla="*/ 3 h 26"/>
                  <a:gd name="T36" fmla="*/ 58 w 72"/>
                  <a:gd name="T37" fmla="*/ 0 h 26"/>
                  <a:gd name="T38" fmla="*/ 47 w 72"/>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26">
                    <a:moveTo>
                      <a:pt x="47" y="0"/>
                    </a:moveTo>
                    <a:cubicBezTo>
                      <a:pt x="45" y="0"/>
                      <a:pt x="42" y="0"/>
                      <a:pt x="40" y="0"/>
                    </a:cubicBezTo>
                    <a:cubicBezTo>
                      <a:pt x="38" y="0"/>
                      <a:pt x="34" y="0"/>
                      <a:pt x="32" y="0"/>
                    </a:cubicBezTo>
                    <a:cubicBezTo>
                      <a:pt x="14" y="0"/>
                      <a:pt x="14" y="0"/>
                      <a:pt x="14" y="0"/>
                    </a:cubicBezTo>
                    <a:cubicBezTo>
                      <a:pt x="12" y="0"/>
                      <a:pt x="10" y="1"/>
                      <a:pt x="9" y="3"/>
                    </a:cubicBezTo>
                    <a:cubicBezTo>
                      <a:pt x="1" y="22"/>
                      <a:pt x="1" y="22"/>
                      <a:pt x="1" y="22"/>
                    </a:cubicBezTo>
                    <a:cubicBezTo>
                      <a:pt x="0" y="24"/>
                      <a:pt x="1" y="26"/>
                      <a:pt x="3" y="26"/>
                    </a:cubicBezTo>
                    <a:cubicBezTo>
                      <a:pt x="14" y="26"/>
                      <a:pt x="14" y="26"/>
                      <a:pt x="14" y="26"/>
                    </a:cubicBezTo>
                    <a:cubicBezTo>
                      <a:pt x="17" y="26"/>
                      <a:pt x="19" y="24"/>
                      <a:pt x="20" y="22"/>
                    </a:cubicBezTo>
                    <a:cubicBezTo>
                      <a:pt x="23" y="16"/>
                      <a:pt x="23" y="16"/>
                      <a:pt x="23" y="16"/>
                    </a:cubicBezTo>
                    <a:cubicBezTo>
                      <a:pt x="24" y="14"/>
                      <a:pt x="27" y="13"/>
                      <a:pt x="29" y="13"/>
                    </a:cubicBezTo>
                    <a:cubicBezTo>
                      <a:pt x="43" y="13"/>
                      <a:pt x="43" y="13"/>
                      <a:pt x="43" y="13"/>
                    </a:cubicBezTo>
                    <a:cubicBezTo>
                      <a:pt x="45" y="13"/>
                      <a:pt x="48" y="14"/>
                      <a:pt x="49" y="16"/>
                    </a:cubicBezTo>
                    <a:cubicBezTo>
                      <a:pt x="52" y="22"/>
                      <a:pt x="52" y="22"/>
                      <a:pt x="52" y="22"/>
                    </a:cubicBezTo>
                    <a:cubicBezTo>
                      <a:pt x="53" y="24"/>
                      <a:pt x="55" y="26"/>
                      <a:pt x="58" y="26"/>
                    </a:cubicBezTo>
                    <a:cubicBezTo>
                      <a:pt x="69" y="26"/>
                      <a:pt x="69" y="26"/>
                      <a:pt x="69" y="26"/>
                    </a:cubicBezTo>
                    <a:cubicBezTo>
                      <a:pt x="71" y="26"/>
                      <a:pt x="72" y="24"/>
                      <a:pt x="71" y="22"/>
                    </a:cubicBezTo>
                    <a:cubicBezTo>
                      <a:pt x="63" y="3"/>
                      <a:pt x="63" y="3"/>
                      <a:pt x="63" y="3"/>
                    </a:cubicBezTo>
                    <a:cubicBezTo>
                      <a:pt x="62" y="1"/>
                      <a:pt x="60" y="0"/>
                      <a:pt x="58" y="0"/>
                    </a:cubicBez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grpSp>
        <p:nvGrpSpPr>
          <p:cNvPr id="30" name="组合 29">
            <a:extLst>
              <a:ext uri="{FF2B5EF4-FFF2-40B4-BE49-F238E27FC236}">
                <a16:creationId xmlns:a16="http://schemas.microsoft.com/office/drawing/2014/main" id="{0C8096D2-FCAB-4B30-986A-3B0D0A4ADA80}"/>
              </a:ext>
            </a:extLst>
          </p:cNvPr>
          <p:cNvGrpSpPr/>
          <p:nvPr/>
        </p:nvGrpSpPr>
        <p:grpSpPr>
          <a:xfrm>
            <a:off x="2253118" y="2127140"/>
            <a:ext cx="2092373" cy="2092374"/>
            <a:chOff x="1989113" y="2127140"/>
            <a:chExt cx="2092373" cy="2092374"/>
          </a:xfrm>
        </p:grpSpPr>
        <p:sp>
          <p:nvSpPr>
            <p:cNvPr id="31" name="任意多边形: 形状 30">
              <a:extLst>
                <a:ext uri="{FF2B5EF4-FFF2-40B4-BE49-F238E27FC236}">
                  <a16:creationId xmlns:a16="http://schemas.microsoft.com/office/drawing/2014/main" id="{38C52621-F36A-495B-A699-3B716DB6D14A}"/>
                </a:ext>
              </a:extLst>
            </p:cNvPr>
            <p:cNvSpPr/>
            <p:nvPr/>
          </p:nvSpPr>
          <p:spPr>
            <a:xfrm>
              <a:off x="1989113" y="2127140"/>
              <a:ext cx="2092373" cy="2092374"/>
            </a:xfrm>
            <a:custGeom>
              <a:avLst/>
              <a:gdLst>
                <a:gd name="connsiteX0" fmla="*/ 1046336 w 2092373"/>
                <a:gd name="connsiteY0" fmla="*/ 0 h 2092374"/>
                <a:gd name="connsiteX1" fmla="*/ 2092373 w 2092373"/>
                <a:gd name="connsiteY1" fmla="*/ 1046038 h 2092374"/>
                <a:gd name="connsiteX2" fmla="*/ 1046037 w 2092373"/>
                <a:gd name="connsiteY2" fmla="*/ 2092374 h 2092374"/>
                <a:gd name="connsiteX3" fmla="*/ 0 w 2092373"/>
                <a:gd name="connsiteY3" fmla="*/ 1046337 h 2092374"/>
              </a:gdLst>
              <a:ahLst/>
              <a:cxnLst>
                <a:cxn ang="0">
                  <a:pos x="connsiteX0" y="connsiteY0"/>
                </a:cxn>
                <a:cxn ang="0">
                  <a:pos x="connsiteX1" y="connsiteY1"/>
                </a:cxn>
                <a:cxn ang="0">
                  <a:pos x="connsiteX2" y="connsiteY2"/>
                </a:cxn>
                <a:cxn ang="0">
                  <a:pos x="connsiteX3" y="connsiteY3"/>
                </a:cxn>
              </a:cxnLst>
              <a:rect l="l" t="t" r="r" b="b"/>
              <a:pathLst>
                <a:path w="2092373" h="2092374">
                  <a:moveTo>
                    <a:pt x="1046336" y="0"/>
                  </a:moveTo>
                  <a:lnTo>
                    <a:pt x="2092373" y="1046038"/>
                  </a:lnTo>
                  <a:lnTo>
                    <a:pt x="1046037" y="2092374"/>
                  </a:lnTo>
                  <a:lnTo>
                    <a:pt x="0" y="1046337"/>
                  </a:lnTo>
                  <a:close/>
                </a:path>
              </a:pathLst>
            </a:custGeom>
            <a:solidFill>
              <a:schemeClr val="accent1"/>
            </a:solidFill>
            <a:ln w="6350">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eaLnBrk="0" hangingPunct="0"/>
              <a:endParaRPr lang="zh-CN" altLang="en-US" sz="1300" b="1"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45" name="任意多边形: 形状 44">
              <a:extLst>
                <a:ext uri="{FF2B5EF4-FFF2-40B4-BE49-F238E27FC236}">
                  <a16:creationId xmlns:a16="http://schemas.microsoft.com/office/drawing/2014/main" id="{3F24FBBD-A84A-423C-B88D-4D8A570BBFAA}"/>
                </a:ext>
              </a:extLst>
            </p:cNvPr>
            <p:cNvSpPr/>
            <p:nvPr/>
          </p:nvSpPr>
          <p:spPr>
            <a:xfrm>
              <a:off x="2778715" y="2294119"/>
              <a:ext cx="513169" cy="513170"/>
            </a:xfrm>
            <a:custGeom>
              <a:avLst/>
              <a:gdLst>
                <a:gd name="connsiteX0" fmla="*/ 256621 w 513169"/>
                <a:gd name="connsiteY0" fmla="*/ 0 h 513170"/>
                <a:gd name="connsiteX1" fmla="*/ 513169 w 513169"/>
                <a:gd name="connsiteY1" fmla="*/ 256549 h 513170"/>
                <a:gd name="connsiteX2" fmla="*/ 256548 w 513169"/>
                <a:gd name="connsiteY2" fmla="*/ 513170 h 513170"/>
                <a:gd name="connsiteX3" fmla="*/ 0 w 513169"/>
                <a:gd name="connsiteY3" fmla="*/ 256622 h 513170"/>
              </a:gdLst>
              <a:ahLst/>
              <a:cxnLst>
                <a:cxn ang="0">
                  <a:pos x="connsiteX0" y="connsiteY0"/>
                </a:cxn>
                <a:cxn ang="0">
                  <a:pos x="connsiteX1" y="connsiteY1"/>
                </a:cxn>
                <a:cxn ang="0">
                  <a:pos x="connsiteX2" y="connsiteY2"/>
                </a:cxn>
                <a:cxn ang="0">
                  <a:pos x="connsiteX3" y="connsiteY3"/>
                </a:cxn>
              </a:cxnLst>
              <a:rect l="l" t="t" r="r" b="b"/>
              <a:pathLst>
                <a:path w="513169" h="513170">
                  <a:moveTo>
                    <a:pt x="256621" y="0"/>
                  </a:moveTo>
                  <a:lnTo>
                    <a:pt x="513169" y="256549"/>
                  </a:lnTo>
                  <a:lnTo>
                    <a:pt x="256548" y="513170"/>
                  </a:lnTo>
                  <a:lnTo>
                    <a:pt x="0" y="256622"/>
                  </a:lnTo>
                  <a:close/>
                </a:path>
              </a:pathLst>
            </a:custGeom>
            <a:solidFill>
              <a:schemeClr val="bg2"/>
            </a:solidFill>
            <a:ln>
              <a:noFill/>
            </a:ln>
          </p:spPr>
          <p:txBody>
            <a:bodyPr vert="horz" wrap="square" lIns="0" tIns="0" rIns="0" bIns="0" numCol="1" anchor="ctr" anchorCtr="0" compatLnSpc="1">
              <a:prstTxWarp prst="textNoShape">
                <a:avLst/>
              </a:prstTxWarp>
            </a:bodyPr>
            <a:lstStyle/>
            <a:p>
              <a:pPr algn="ctr"/>
              <a:r>
                <a:rPr lang="en-US" altLang="zh-CN" sz="2000" dirty="0">
                  <a:solidFill>
                    <a:schemeClr val="accent1"/>
                  </a:solidFill>
                  <a:latin typeface="微软雅黑" panose="020B0503020204020204" pitchFamily="34" charset="-122"/>
                  <a:ea typeface="微软雅黑" panose="020B0503020204020204" pitchFamily="34" charset="-122"/>
                  <a:cs typeface="+mn-ea"/>
                  <a:sym typeface="+mn-lt"/>
                </a:rPr>
                <a:t>01</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6" name="Freeform 107">
              <a:extLst>
                <a:ext uri="{FF2B5EF4-FFF2-40B4-BE49-F238E27FC236}">
                  <a16:creationId xmlns:a16="http://schemas.microsoft.com/office/drawing/2014/main" id="{150AF421-834D-4ECF-ADB6-8CD173E99DE7}"/>
                </a:ext>
              </a:extLst>
            </p:cNvPr>
            <p:cNvSpPr>
              <a:spLocks noEditPoints="1"/>
            </p:cNvSpPr>
            <p:nvPr/>
          </p:nvSpPr>
          <p:spPr bwMode="auto">
            <a:xfrm>
              <a:off x="2852034" y="3087398"/>
              <a:ext cx="366530" cy="317753"/>
            </a:xfrm>
            <a:custGeom>
              <a:avLst/>
              <a:gdLst>
                <a:gd name="T0" fmla="*/ 136 w 140"/>
                <a:gd name="T1" fmla="*/ 0 h 122"/>
                <a:gd name="T2" fmla="*/ 28 w 140"/>
                <a:gd name="T3" fmla="*/ 0 h 122"/>
                <a:gd name="T4" fmla="*/ 24 w 140"/>
                <a:gd name="T5" fmla="*/ 4 h 122"/>
                <a:gd name="T6" fmla="*/ 24 w 140"/>
                <a:gd name="T7" fmla="*/ 9 h 122"/>
                <a:gd name="T8" fmla="*/ 24 w 140"/>
                <a:gd name="T9" fmla="*/ 13 h 122"/>
                <a:gd name="T10" fmla="*/ 24 w 140"/>
                <a:gd name="T11" fmla="*/ 16 h 122"/>
                <a:gd name="T12" fmla="*/ 24 w 140"/>
                <a:gd name="T13" fmla="*/ 23 h 122"/>
                <a:gd name="T14" fmla="*/ 24 w 140"/>
                <a:gd name="T15" fmla="*/ 24 h 122"/>
                <a:gd name="T16" fmla="*/ 4 w 140"/>
                <a:gd name="T17" fmla="*/ 24 h 122"/>
                <a:gd name="T18" fmla="*/ 0 w 140"/>
                <a:gd name="T19" fmla="*/ 28 h 122"/>
                <a:gd name="T20" fmla="*/ 0 w 140"/>
                <a:gd name="T21" fmla="*/ 118 h 122"/>
                <a:gd name="T22" fmla="*/ 4 w 140"/>
                <a:gd name="T23" fmla="*/ 122 h 122"/>
                <a:gd name="T24" fmla="*/ 112 w 140"/>
                <a:gd name="T25" fmla="*/ 122 h 122"/>
                <a:gd name="T26" fmla="*/ 116 w 140"/>
                <a:gd name="T27" fmla="*/ 118 h 122"/>
                <a:gd name="T28" fmla="*/ 116 w 140"/>
                <a:gd name="T29" fmla="*/ 98 h 122"/>
                <a:gd name="T30" fmla="*/ 136 w 140"/>
                <a:gd name="T31" fmla="*/ 98 h 122"/>
                <a:gd name="T32" fmla="*/ 140 w 140"/>
                <a:gd name="T33" fmla="*/ 94 h 122"/>
                <a:gd name="T34" fmla="*/ 140 w 140"/>
                <a:gd name="T35" fmla="*/ 89 h 122"/>
                <a:gd name="T36" fmla="*/ 140 w 140"/>
                <a:gd name="T37" fmla="*/ 85 h 122"/>
                <a:gd name="T38" fmla="*/ 140 w 140"/>
                <a:gd name="T39" fmla="*/ 81 h 122"/>
                <a:gd name="T40" fmla="*/ 140 w 140"/>
                <a:gd name="T41" fmla="*/ 17 h 122"/>
                <a:gd name="T42" fmla="*/ 140 w 140"/>
                <a:gd name="T43" fmla="*/ 13 h 122"/>
                <a:gd name="T44" fmla="*/ 140 w 140"/>
                <a:gd name="T45" fmla="*/ 9 h 122"/>
                <a:gd name="T46" fmla="*/ 140 w 140"/>
                <a:gd name="T47" fmla="*/ 4 h 122"/>
                <a:gd name="T48" fmla="*/ 136 w 140"/>
                <a:gd name="T49" fmla="*/ 0 h 122"/>
                <a:gd name="T50" fmla="*/ 68 w 140"/>
                <a:gd name="T51" fmla="*/ 58 h 122"/>
                <a:gd name="T52" fmla="*/ 79 w 140"/>
                <a:gd name="T53" fmla="*/ 47 h 122"/>
                <a:gd name="T54" fmla="*/ 89 w 140"/>
                <a:gd name="T55" fmla="*/ 58 h 122"/>
                <a:gd name="T56" fmla="*/ 79 w 140"/>
                <a:gd name="T57" fmla="*/ 68 h 122"/>
                <a:gd name="T58" fmla="*/ 68 w 140"/>
                <a:gd name="T59" fmla="*/ 58 h 122"/>
                <a:gd name="T60" fmla="*/ 99 w 140"/>
                <a:gd name="T61" fmla="*/ 109 h 122"/>
                <a:gd name="T62" fmla="*/ 17 w 140"/>
                <a:gd name="T63" fmla="*/ 109 h 122"/>
                <a:gd name="T64" fmla="*/ 13 w 140"/>
                <a:gd name="T65" fmla="*/ 105 h 122"/>
                <a:gd name="T66" fmla="*/ 13 w 140"/>
                <a:gd name="T67" fmla="*/ 97 h 122"/>
                <a:gd name="T68" fmla="*/ 14 w 140"/>
                <a:gd name="T69" fmla="*/ 92 h 122"/>
                <a:gd name="T70" fmla="*/ 15 w 140"/>
                <a:gd name="T71" fmla="*/ 89 h 122"/>
                <a:gd name="T72" fmla="*/ 53 w 140"/>
                <a:gd name="T73" fmla="*/ 75 h 122"/>
                <a:gd name="T74" fmla="*/ 60 w 140"/>
                <a:gd name="T75" fmla="*/ 79 h 122"/>
                <a:gd name="T76" fmla="*/ 68 w 140"/>
                <a:gd name="T77" fmla="*/ 83 h 122"/>
                <a:gd name="T78" fmla="*/ 99 w 140"/>
                <a:gd name="T79" fmla="*/ 84 h 122"/>
                <a:gd name="T80" fmla="*/ 100 w 140"/>
                <a:gd name="T81" fmla="*/ 84 h 122"/>
                <a:gd name="T82" fmla="*/ 103 w 140"/>
                <a:gd name="T83" fmla="*/ 86 h 122"/>
                <a:gd name="T84" fmla="*/ 103 w 140"/>
                <a:gd name="T85" fmla="*/ 105 h 122"/>
                <a:gd name="T86" fmla="*/ 99 w 140"/>
                <a:gd name="T87" fmla="*/ 109 h 122"/>
                <a:gd name="T88" fmla="*/ 127 w 140"/>
                <a:gd name="T89" fmla="*/ 81 h 122"/>
                <a:gd name="T90" fmla="*/ 124 w 140"/>
                <a:gd name="T91" fmla="*/ 85 h 122"/>
                <a:gd name="T92" fmla="*/ 123 w 140"/>
                <a:gd name="T93" fmla="*/ 85 h 122"/>
                <a:gd name="T94" fmla="*/ 116 w 140"/>
                <a:gd name="T95" fmla="*/ 85 h 122"/>
                <a:gd name="T96" fmla="*/ 116 w 140"/>
                <a:gd name="T97" fmla="*/ 28 h 122"/>
                <a:gd name="T98" fmla="*/ 112 w 140"/>
                <a:gd name="T99" fmla="*/ 24 h 122"/>
                <a:gd name="T100" fmla="*/ 37 w 140"/>
                <a:gd name="T101" fmla="*/ 24 h 122"/>
                <a:gd name="T102" fmla="*/ 37 w 140"/>
                <a:gd name="T103" fmla="*/ 23 h 122"/>
                <a:gd name="T104" fmla="*/ 37 w 140"/>
                <a:gd name="T105" fmla="*/ 17 h 122"/>
                <a:gd name="T106" fmla="*/ 37 w 140"/>
                <a:gd name="T107" fmla="*/ 16 h 122"/>
                <a:gd name="T108" fmla="*/ 41 w 140"/>
                <a:gd name="T109" fmla="*/ 13 h 122"/>
                <a:gd name="T110" fmla="*/ 123 w 140"/>
                <a:gd name="T111" fmla="*/ 13 h 122"/>
                <a:gd name="T112" fmla="*/ 127 w 140"/>
                <a:gd name="T113" fmla="*/ 17 h 122"/>
                <a:gd name="T114" fmla="*/ 127 w 140"/>
                <a:gd name="T115"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22">
                  <a:moveTo>
                    <a:pt x="136" y="0"/>
                  </a:moveTo>
                  <a:cubicBezTo>
                    <a:pt x="28" y="0"/>
                    <a:pt x="28" y="0"/>
                    <a:pt x="28" y="0"/>
                  </a:cubicBezTo>
                  <a:cubicBezTo>
                    <a:pt x="26" y="0"/>
                    <a:pt x="24" y="2"/>
                    <a:pt x="24" y="4"/>
                  </a:cubicBezTo>
                  <a:cubicBezTo>
                    <a:pt x="24" y="9"/>
                    <a:pt x="24" y="9"/>
                    <a:pt x="24" y="9"/>
                  </a:cubicBezTo>
                  <a:cubicBezTo>
                    <a:pt x="24" y="11"/>
                    <a:pt x="24" y="13"/>
                    <a:pt x="24" y="13"/>
                  </a:cubicBezTo>
                  <a:cubicBezTo>
                    <a:pt x="24" y="13"/>
                    <a:pt x="24" y="14"/>
                    <a:pt x="24" y="16"/>
                  </a:cubicBezTo>
                  <a:cubicBezTo>
                    <a:pt x="24" y="23"/>
                    <a:pt x="24" y="23"/>
                    <a:pt x="24" y="23"/>
                  </a:cubicBezTo>
                  <a:cubicBezTo>
                    <a:pt x="24" y="23"/>
                    <a:pt x="24" y="24"/>
                    <a:pt x="24" y="24"/>
                  </a:cubicBezTo>
                  <a:cubicBezTo>
                    <a:pt x="4" y="24"/>
                    <a:pt x="4" y="24"/>
                    <a:pt x="4" y="24"/>
                  </a:cubicBezTo>
                  <a:cubicBezTo>
                    <a:pt x="2" y="24"/>
                    <a:pt x="0" y="26"/>
                    <a:pt x="0" y="28"/>
                  </a:cubicBezTo>
                  <a:cubicBezTo>
                    <a:pt x="0" y="118"/>
                    <a:pt x="0" y="118"/>
                    <a:pt x="0" y="118"/>
                  </a:cubicBezTo>
                  <a:cubicBezTo>
                    <a:pt x="0" y="120"/>
                    <a:pt x="2" y="122"/>
                    <a:pt x="4" y="122"/>
                  </a:cubicBezTo>
                  <a:cubicBezTo>
                    <a:pt x="112" y="122"/>
                    <a:pt x="112" y="122"/>
                    <a:pt x="112" y="122"/>
                  </a:cubicBezTo>
                  <a:cubicBezTo>
                    <a:pt x="114" y="122"/>
                    <a:pt x="116" y="120"/>
                    <a:pt x="116" y="118"/>
                  </a:cubicBezTo>
                  <a:cubicBezTo>
                    <a:pt x="116" y="98"/>
                    <a:pt x="116" y="98"/>
                    <a:pt x="116" y="98"/>
                  </a:cubicBezTo>
                  <a:cubicBezTo>
                    <a:pt x="136" y="98"/>
                    <a:pt x="136" y="98"/>
                    <a:pt x="136" y="98"/>
                  </a:cubicBezTo>
                  <a:cubicBezTo>
                    <a:pt x="138" y="98"/>
                    <a:pt x="140" y="96"/>
                    <a:pt x="140" y="94"/>
                  </a:cubicBezTo>
                  <a:cubicBezTo>
                    <a:pt x="140" y="89"/>
                    <a:pt x="140" y="89"/>
                    <a:pt x="140" y="89"/>
                  </a:cubicBezTo>
                  <a:cubicBezTo>
                    <a:pt x="140" y="87"/>
                    <a:pt x="140" y="85"/>
                    <a:pt x="140" y="85"/>
                  </a:cubicBezTo>
                  <a:cubicBezTo>
                    <a:pt x="140" y="85"/>
                    <a:pt x="140" y="83"/>
                    <a:pt x="140" y="81"/>
                  </a:cubicBezTo>
                  <a:cubicBezTo>
                    <a:pt x="140" y="17"/>
                    <a:pt x="140" y="17"/>
                    <a:pt x="140" y="17"/>
                  </a:cubicBezTo>
                  <a:cubicBezTo>
                    <a:pt x="140" y="15"/>
                    <a:pt x="140" y="13"/>
                    <a:pt x="140" y="13"/>
                  </a:cubicBezTo>
                  <a:cubicBezTo>
                    <a:pt x="140" y="13"/>
                    <a:pt x="140" y="11"/>
                    <a:pt x="140" y="9"/>
                  </a:cubicBezTo>
                  <a:cubicBezTo>
                    <a:pt x="140" y="4"/>
                    <a:pt x="140" y="4"/>
                    <a:pt x="140" y="4"/>
                  </a:cubicBezTo>
                  <a:cubicBezTo>
                    <a:pt x="140" y="2"/>
                    <a:pt x="138" y="0"/>
                    <a:pt x="136" y="0"/>
                  </a:cubicBezTo>
                  <a:close/>
                  <a:moveTo>
                    <a:pt x="68" y="58"/>
                  </a:moveTo>
                  <a:cubicBezTo>
                    <a:pt x="68" y="52"/>
                    <a:pt x="73" y="47"/>
                    <a:pt x="79" y="47"/>
                  </a:cubicBezTo>
                  <a:cubicBezTo>
                    <a:pt x="84" y="47"/>
                    <a:pt x="89" y="52"/>
                    <a:pt x="89" y="58"/>
                  </a:cubicBezTo>
                  <a:cubicBezTo>
                    <a:pt x="89" y="63"/>
                    <a:pt x="84" y="68"/>
                    <a:pt x="79" y="68"/>
                  </a:cubicBezTo>
                  <a:cubicBezTo>
                    <a:pt x="73" y="68"/>
                    <a:pt x="68" y="63"/>
                    <a:pt x="68" y="58"/>
                  </a:cubicBezTo>
                  <a:close/>
                  <a:moveTo>
                    <a:pt x="99" y="109"/>
                  </a:moveTo>
                  <a:cubicBezTo>
                    <a:pt x="17" y="109"/>
                    <a:pt x="17" y="109"/>
                    <a:pt x="17" y="109"/>
                  </a:cubicBezTo>
                  <a:cubicBezTo>
                    <a:pt x="15" y="109"/>
                    <a:pt x="13" y="107"/>
                    <a:pt x="13" y="105"/>
                  </a:cubicBezTo>
                  <a:cubicBezTo>
                    <a:pt x="13" y="97"/>
                    <a:pt x="13" y="97"/>
                    <a:pt x="13" y="97"/>
                  </a:cubicBezTo>
                  <a:cubicBezTo>
                    <a:pt x="13" y="95"/>
                    <a:pt x="13" y="94"/>
                    <a:pt x="14" y="92"/>
                  </a:cubicBezTo>
                  <a:cubicBezTo>
                    <a:pt x="14" y="91"/>
                    <a:pt x="15" y="90"/>
                    <a:pt x="15" y="89"/>
                  </a:cubicBezTo>
                  <a:cubicBezTo>
                    <a:pt x="15" y="89"/>
                    <a:pt x="29" y="67"/>
                    <a:pt x="53" y="75"/>
                  </a:cubicBezTo>
                  <a:cubicBezTo>
                    <a:pt x="55" y="76"/>
                    <a:pt x="58" y="77"/>
                    <a:pt x="60" y="79"/>
                  </a:cubicBezTo>
                  <a:cubicBezTo>
                    <a:pt x="63" y="80"/>
                    <a:pt x="66" y="82"/>
                    <a:pt x="68" y="83"/>
                  </a:cubicBezTo>
                  <a:cubicBezTo>
                    <a:pt x="89" y="92"/>
                    <a:pt x="99" y="84"/>
                    <a:pt x="99" y="84"/>
                  </a:cubicBezTo>
                  <a:cubicBezTo>
                    <a:pt x="100" y="84"/>
                    <a:pt x="100" y="84"/>
                    <a:pt x="100" y="84"/>
                  </a:cubicBezTo>
                  <a:cubicBezTo>
                    <a:pt x="102" y="83"/>
                    <a:pt x="103" y="84"/>
                    <a:pt x="103" y="86"/>
                  </a:cubicBezTo>
                  <a:cubicBezTo>
                    <a:pt x="103" y="105"/>
                    <a:pt x="103" y="105"/>
                    <a:pt x="103" y="105"/>
                  </a:cubicBezTo>
                  <a:cubicBezTo>
                    <a:pt x="103" y="107"/>
                    <a:pt x="101" y="109"/>
                    <a:pt x="99" y="109"/>
                  </a:cubicBezTo>
                  <a:close/>
                  <a:moveTo>
                    <a:pt x="127" y="81"/>
                  </a:moveTo>
                  <a:cubicBezTo>
                    <a:pt x="127" y="83"/>
                    <a:pt x="126" y="84"/>
                    <a:pt x="124" y="85"/>
                  </a:cubicBezTo>
                  <a:cubicBezTo>
                    <a:pt x="124" y="85"/>
                    <a:pt x="123" y="85"/>
                    <a:pt x="123" y="85"/>
                  </a:cubicBezTo>
                  <a:cubicBezTo>
                    <a:pt x="116" y="85"/>
                    <a:pt x="116" y="85"/>
                    <a:pt x="116" y="85"/>
                  </a:cubicBezTo>
                  <a:cubicBezTo>
                    <a:pt x="116" y="28"/>
                    <a:pt x="116" y="28"/>
                    <a:pt x="116" y="28"/>
                  </a:cubicBezTo>
                  <a:cubicBezTo>
                    <a:pt x="116" y="26"/>
                    <a:pt x="114" y="24"/>
                    <a:pt x="112" y="24"/>
                  </a:cubicBezTo>
                  <a:cubicBezTo>
                    <a:pt x="37" y="24"/>
                    <a:pt x="37" y="24"/>
                    <a:pt x="37" y="24"/>
                  </a:cubicBezTo>
                  <a:cubicBezTo>
                    <a:pt x="37" y="24"/>
                    <a:pt x="37" y="23"/>
                    <a:pt x="37" y="23"/>
                  </a:cubicBezTo>
                  <a:cubicBezTo>
                    <a:pt x="37" y="17"/>
                    <a:pt x="37" y="17"/>
                    <a:pt x="37" y="17"/>
                  </a:cubicBezTo>
                  <a:cubicBezTo>
                    <a:pt x="37" y="17"/>
                    <a:pt x="37" y="16"/>
                    <a:pt x="37" y="16"/>
                  </a:cubicBezTo>
                  <a:cubicBezTo>
                    <a:pt x="38" y="14"/>
                    <a:pt x="39" y="13"/>
                    <a:pt x="41" y="13"/>
                  </a:cubicBezTo>
                  <a:cubicBezTo>
                    <a:pt x="123" y="13"/>
                    <a:pt x="123" y="13"/>
                    <a:pt x="123" y="13"/>
                  </a:cubicBezTo>
                  <a:cubicBezTo>
                    <a:pt x="125" y="13"/>
                    <a:pt x="127" y="15"/>
                    <a:pt x="127" y="17"/>
                  </a:cubicBezTo>
                  <a:lnTo>
                    <a:pt x="127" y="8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grpSp>
      <p:sp>
        <p:nvSpPr>
          <p:cNvPr id="49" name="矩形 48">
            <a:extLst>
              <a:ext uri="{FF2B5EF4-FFF2-40B4-BE49-F238E27FC236}">
                <a16:creationId xmlns:a16="http://schemas.microsoft.com/office/drawing/2014/main" id="{DA965398-080D-4E11-BE69-9ACEF3E7089A}"/>
              </a:ext>
            </a:extLst>
          </p:cNvPr>
          <p:cNvSpPr/>
          <p:nvPr/>
        </p:nvSpPr>
        <p:spPr>
          <a:xfrm>
            <a:off x="7851702" y="4849693"/>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实现简单</a:t>
            </a:r>
          </a:p>
        </p:txBody>
      </p:sp>
      <p:sp>
        <p:nvSpPr>
          <p:cNvPr id="50" name="矩形 49">
            <a:extLst>
              <a:ext uri="{FF2B5EF4-FFF2-40B4-BE49-F238E27FC236}">
                <a16:creationId xmlns:a16="http://schemas.microsoft.com/office/drawing/2014/main" id="{D40C74F7-150F-4DA7-99D7-B2D1A611DA14}"/>
              </a:ext>
            </a:extLst>
          </p:cNvPr>
          <p:cNvSpPr/>
          <p:nvPr/>
        </p:nvSpPr>
        <p:spPr>
          <a:xfrm>
            <a:off x="6436698" y="5271257"/>
            <a:ext cx="4155102" cy="846001"/>
          </a:xfrm>
          <a:prstGeom prst="rect">
            <a:avLst/>
          </a:prstGeom>
        </p:spPr>
        <p:txBody>
          <a:bodyPr wrap="square">
            <a:spAutoFit/>
          </a:bodyPr>
          <a:lstStyle/>
          <a:p>
            <a:pPr algn="ctr">
              <a:lnSpc>
                <a:spcPct val="120000"/>
              </a:lnSpc>
              <a:defRPr/>
            </a:pP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实现也相对初级，仅覆盖了文件读写权限控制，尚未涉及更复杂的进程间通信安全与动态策略调整。</a:t>
            </a:r>
          </a:p>
        </p:txBody>
      </p:sp>
      <p:sp>
        <p:nvSpPr>
          <p:cNvPr id="32" name="object 11">
            <a:extLst>
              <a:ext uri="{FF2B5EF4-FFF2-40B4-BE49-F238E27FC236}">
                <a16:creationId xmlns:a16="http://schemas.microsoft.com/office/drawing/2014/main" id="{32A63A06-C3D9-430F-90DA-C11D0FA89E32}"/>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426997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389422"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课题研究的总结与思考（未来规划）</a:t>
            </a:r>
            <a:endParaRPr sz="3200" dirty="0">
              <a:latin typeface="微软雅黑" panose="020B0503020204020204" pitchFamily="34" charset="-122"/>
              <a:ea typeface="微软雅黑" panose="020B0503020204020204" pitchFamily="34" charset="-122"/>
            </a:endParaRPr>
          </a:p>
        </p:txBody>
      </p:sp>
      <p:grpSp>
        <p:nvGrpSpPr>
          <p:cNvPr id="32" name="Group 4">
            <a:extLst>
              <a:ext uri="{FF2B5EF4-FFF2-40B4-BE49-F238E27FC236}">
                <a16:creationId xmlns:a16="http://schemas.microsoft.com/office/drawing/2014/main" id="{F07DF78A-E46A-4292-BFAB-74D3B863BCBF}"/>
              </a:ext>
            </a:extLst>
          </p:cNvPr>
          <p:cNvGrpSpPr>
            <a:grpSpLocks noChangeAspect="1"/>
          </p:cNvGrpSpPr>
          <p:nvPr/>
        </p:nvGrpSpPr>
        <p:grpSpPr bwMode="auto">
          <a:xfrm>
            <a:off x="4079875" y="1447800"/>
            <a:ext cx="4032250" cy="5013325"/>
            <a:chOff x="2571" y="1162"/>
            <a:chExt cx="2540" cy="3158"/>
          </a:xfrm>
        </p:grpSpPr>
        <p:sp>
          <p:nvSpPr>
            <p:cNvPr id="33" name="Freeform 5">
              <a:extLst>
                <a:ext uri="{FF2B5EF4-FFF2-40B4-BE49-F238E27FC236}">
                  <a16:creationId xmlns:a16="http://schemas.microsoft.com/office/drawing/2014/main" id="{D3945F22-C266-41E0-8E62-24611265F1A5}"/>
                </a:ext>
              </a:extLst>
            </p:cNvPr>
            <p:cNvSpPr>
              <a:spLocks/>
            </p:cNvSpPr>
            <p:nvPr/>
          </p:nvSpPr>
          <p:spPr bwMode="auto">
            <a:xfrm>
              <a:off x="2796" y="1162"/>
              <a:ext cx="1054" cy="2199"/>
            </a:xfrm>
            <a:custGeom>
              <a:avLst/>
              <a:gdLst>
                <a:gd name="T0" fmla="*/ 403 w 404"/>
                <a:gd name="T1" fmla="*/ 204 h 844"/>
                <a:gd name="T2" fmla="*/ 402 w 404"/>
                <a:gd name="T3" fmla="*/ 321 h 844"/>
                <a:gd name="T4" fmla="*/ 401 w 404"/>
                <a:gd name="T5" fmla="*/ 412 h 844"/>
                <a:gd name="T6" fmla="*/ 308 w 404"/>
                <a:gd name="T7" fmla="*/ 462 h 844"/>
                <a:gd name="T8" fmla="*/ 236 w 404"/>
                <a:gd name="T9" fmla="*/ 518 h 844"/>
                <a:gd name="T10" fmla="*/ 251 w 404"/>
                <a:gd name="T11" fmla="*/ 519 h 844"/>
                <a:gd name="T12" fmla="*/ 313 w 404"/>
                <a:gd name="T13" fmla="*/ 480 h 844"/>
                <a:gd name="T14" fmla="*/ 336 w 404"/>
                <a:gd name="T15" fmla="*/ 429 h 844"/>
                <a:gd name="T16" fmla="*/ 401 w 404"/>
                <a:gd name="T17" fmla="*/ 426 h 844"/>
                <a:gd name="T18" fmla="*/ 400 w 404"/>
                <a:gd name="T19" fmla="*/ 591 h 844"/>
                <a:gd name="T20" fmla="*/ 399 w 404"/>
                <a:gd name="T21" fmla="*/ 716 h 844"/>
                <a:gd name="T22" fmla="*/ 399 w 404"/>
                <a:gd name="T23" fmla="*/ 738 h 844"/>
                <a:gd name="T24" fmla="*/ 382 w 404"/>
                <a:gd name="T25" fmla="*/ 788 h 844"/>
                <a:gd name="T26" fmla="*/ 285 w 404"/>
                <a:gd name="T27" fmla="*/ 843 h 844"/>
                <a:gd name="T28" fmla="*/ 168 w 404"/>
                <a:gd name="T29" fmla="*/ 741 h 844"/>
                <a:gd name="T30" fmla="*/ 190 w 404"/>
                <a:gd name="T31" fmla="*/ 697 h 844"/>
                <a:gd name="T32" fmla="*/ 256 w 404"/>
                <a:gd name="T33" fmla="*/ 644 h 844"/>
                <a:gd name="T34" fmla="*/ 262 w 404"/>
                <a:gd name="T35" fmla="*/ 641 h 844"/>
                <a:gd name="T36" fmla="*/ 267 w 404"/>
                <a:gd name="T37" fmla="*/ 640 h 844"/>
                <a:gd name="T38" fmla="*/ 310 w 404"/>
                <a:gd name="T39" fmla="*/ 656 h 844"/>
                <a:gd name="T40" fmla="*/ 309 w 404"/>
                <a:gd name="T41" fmla="*/ 636 h 844"/>
                <a:gd name="T42" fmla="*/ 263 w 404"/>
                <a:gd name="T43" fmla="*/ 625 h 844"/>
                <a:gd name="T44" fmla="*/ 240 w 404"/>
                <a:gd name="T45" fmla="*/ 639 h 844"/>
                <a:gd name="T46" fmla="*/ 230 w 404"/>
                <a:gd name="T47" fmla="*/ 650 h 844"/>
                <a:gd name="T48" fmla="*/ 219 w 404"/>
                <a:gd name="T49" fmla="*/ 668 h 844"/>
                <a:gd name="T50" fmla="*/ 160 w 404"/>
                <a:gd name="T51" fmla="*/ 727 h 844"/>
                <a:gd name="T52" fmla="*/ 130 w 404"/>
                <a:gd name="T53" fmla="*/ 728 h 844"/>
                <a:gd name="T54" fmla="*/ 2 w 404"/>
                <a:gd name="T55" fmla="*/ 587 h 844"/>
                <a:gd name="T56" fmla="*/ 35 w 404"/>
                <a:gd name="T57" fmla="*/ 494 h 844"/>
                <a:gd name="T58" fmla="*/ 67 w 404"/>
                <a:gd name="T59" fmla="*/ 505 h 844"/>
                <a:gd name="T60" fmla="*/ 102 w 404"/>
                <a:gd name="T61" fmla="*/ 558 h 844"/>
                <a:gd name="T62" fmla="*/ 116 w 404"/>
                <a:gd name="T63" fmla="*/ 560 h 844"/>
                <a:gd name="T64" fmla="*/ 82 w 404"/>
                <a:gd name="T65" fmla="*/ 497 h 844"/>
                <a:gd name="T66" fmla="*/ 113 w 404"/>
                <a:gd name="T67" fmla="*/ 482 h 844"/>
                <a:gd name="T68" fmla="*/ 114 w 404"/>
                <a:gd name="T69" fmla="*/ 450 h 844"/>
                <a:gd name="T70" fmla="*/ 96 w 404"/>
                <a:gd name="T71" fmla="*/ 477 h 844"/>
                <a:gd name="T72" fmla="*/ 41 w 404"/>
                <a:gd name="T73" fmla="*/ 481 h 844"/>
                <a:gd name="T74" fmla="*/ 0 w 404"/>
                <a:gd name="T75" fmla="*/ 390 h 844"/>
                <a:gd name="T76" fmla="*/ 56 w 404"/>
                <a:gd name="T77" fmla="*/ 277 h 844"/>
                <a:gd name="T78" fmla="*/ 197 w 404"/>
                <a:gd name="T79" fmla="*/ 296 h 844"/>
                <a:gd name="T80" fmla="*/ 247 w 404"/>
                <a:gd name="T81" fmla="*/ 287 h 844"/>
                <a:gd name="T82" fmla="*/ 302 w 404"/>
                <a:gd name="T83" fmla="*/ 298 h 844"/>
                <a:gd name="T84" fmla="*/ 348 w 404"/>
                <a:gd name="T85" fmla="*/ 263 h 844"/>
                <a:gd name="T86" fmla="*/ 314 w 404"/>
                <a:gd name="T87" fmla="*/ 277 h 844"/>
                <a:gd name="T88" fmla="*/ 262 w 404"/>
                <a:gd name="T89" fmla="*/ 278 h 844"/>
                <a:gd name="T90" fmla="*/ 233 w 404"/>
                <a:gd name="T91" fmla="*/ 257 h 844"/>
                <a:gd name="T92" fmla="*/ 219 w 404"/>
                <a:gd name="T93" fmla="*/ 227 h 844"/>
                <a:gd name="T94" fmla="*/ 238 w 404"/>
                <a:gd name="T95" fmla="*/ 180 h 844"/>
                <a:gd name="T96" fmla="*/ 204 w 404"/>
                <a:gd name="T97" fmla="*/ 220 h 844"/>
                <a:gd name="T98" fmla="*/ 87 w 404"/>
                <a:gd name="T99" fmla="*/ 280 h 844"/>
                <a:gd name="T100" fmla="*/ 58 w 404"/>
                <a:gd name="T101" fmla="*/ 249 h 844"/>
                <a:gd name="T102" fmla="*/ 99 w 404"/>
                <a:gd name="T103" fmla="*/ 147 h 844"/>
                <a:gd name="T104" fmla="*/ 217 w 404"/>
                <a:gd name="T105" fmla="*/ 104 h 844"/>
                <a:gd name="T106" fmla="*/ 221 w 404"/>
                <a:gd name="T107" fmla="*/ 104 h 844"/>
                <a:gd name="T108" fmla="*/ 289 w 404"/>
                <a:gd name="T109" fmla="*/ 102 h 844"/>
                <a:gd name="T110" fmla="*/ 328 w 404"/>
                <a:gd name="T111" fmla="*/ 157 h 844"/>
                <a:gd name="T112" fmla="*/ 296 w 404"/>
                <a:gd name="T113" fmla="*/ 89 h 844"/>
                <a:gd name="T114" fmla="*/ 255 w 404"/>
                <a:gd name="T115" fmla="*/ 20 h 844"/>
                <a:gd name="T116" fmla="*/ 369 w 404"/>
                <a:gd name="T117" fmla="*/ 2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 h="844">
                  <a:moveTo>
                    <a:pt x="404" y="91"/>
                  </a:moveTo>
                  <a:cubicBezTo>
                    <a:pt x="403" y="190"/>
                    <a:pt x="403" y="190"/>
                    <a:pt x="403" y="190"/>
                  </a:cubicBezTo>
                  <a:cubicBezTo>
                    <a:pt x="403" y="204"/>
                    <a:pt x="403" y="204"/>
                    <a:pt x="403" y="204"/>
                  </a:cubicBezTo>
                  <a:cubicBezTo>
                    <a:pt x="403" y="229"/>
                    <a:pt x="403" y="229"/>
                    <a:pt x="403" y="229"/>
                  </a:cubicBezTo>
                  <a:cubicBezTo>
                    <a:pt x="402" y="252"/>
                    <a:pt x="402" y="252"/>
                    <a:pt x="402" y="252"/>
                  </a:cubicBezTo>
                  <a:cubicBezTo>
                    <a:pt x="402" y="321"/>
                    <a:pt x="402" y="321"/>
                    <a:pt x="402" y="321"/>
                  </a:cubicBezTo>
                  <a:cubicBezTo>
                    <a:pt x="402" y="331"/>
                    <a:pt x="402" y="331"/>
                    <a:pt x="402" y="331"/>
                  </a:cubicBezTo>
                  <a:cubicBezTo>
                    <a:pt x="402" y="369"/>
                    <a:pt x="402" y="369"/>
                    <a:pt x="402" y="369"/>
                  </a:cubicBezTo>
                  <a:cubicBezTo>
                    <a:pt x="401" y="412"/>
                    <a:pt x="401" y="412"/>
                    <a:pt x="401" y="412"/>
                  </a:cubicBezTo>
                  <a:cubicBezTo>
                    <a:pt x="398" y="411"/>
                    <a:pt x="378" y="405"/>
                    <a:pt x="358" y="406"/>
                  </a:cubicBezTo>
                  <a:cubicBezTo>
                    <a:pt x="347" y="407"/>
                    <a:pt x="336" y="410"/>
                    <a:pt x="327" y="417"/>
                  </a:cubicBezTo>
                  <a:cubicBezTo>
                    <a:pt x="315" y="427"/>
                    <a:pt x="309" y="442"/>
                    <a:pt x="308" y="462"/>
                  </a:cubicBezTo>
                  <a:cubicBezTo>
                    <a:pt x="297" y="459"/>
                    <a:pt x="278" y="455"/>
                    <a:pt x="263" y="464"/>
                  </a:cubicBezTo>
                  <a:cubicBezTo>
                    <a:pt x="257" y="468"/>
                    <a:pt x="252" y="472"/>
                    <a:pt x="248" y="478"/>
                  </a:cubicBezTo>
                  <a:cubicBezTo>
                    <a:pt x="242" y="488"/>
                    <a:pt x="238" y="501"/>
                    <a:pt x="236" y="518"/>
                  </a:cubicBezTo>
                  <a:cubicBezTo>
                    <a:pt x="236" y="522"/>
                    <a:pt x="239" y="526"/>
                    <a:pt x="243" y="526"/>
                  </a:cubicBezTo>
                  <a:cubicBezTo>
                    <a:pt x="243" y="526"/>
                    <a:pt x="244" y="526"/>
                    <a:pt x="244" y="526"/>
                  </a:cubicBezTo>
                  <a:cubicBezTo>
                    <a:pt x="248" y="526"/>
                    <a:pt x="251" y="523"/>
                    <a:pt x="251" y="519"/>
                  </a:cubicBezTo>
                  <a:cubicBezTo>
                    <a:pt x="252" y="510"/>
                    <a:pt x="253" y="502"/>
                    <a:pt x="256" y="495"/>
                  </a:cubicBezTo>
                  <a:cubicBezTo>
                    <a:pt x="259" y="487"/>
                    <a:pt x="264" y="481"/>
                    <a:pt x="270" y="477"/>
                  </a:cubicBezTo>
                  <a:cubicBezTo>
                    <a:pt x="287" y="467"/>
                    <a:pt x="312" y="479"/>
                    <a:pt x="313" y="480"/>
                  </a:cubicBezTo>
                  <a:cubicBezTo>
                    <a:pt x="315" y="481"/>
                    <a:pt x="318" y="481"/>
                    <a:pt x="320" y="479"/>
                  </a:cubicBezTo>
                  <a:cubicBezTo>
                    <a:pt x="322" y="478"/>
                    <a:pt x="323" y="475"/>
                    <a:pt x="323" y="472"/>
                  </a:cubicBezTo>
                  <a:cubicBezTo>
                    <a:pt x="322" y="452"/>
                    <a:pt x="326" y="437"/>
                    <a:pt x="336" y="429"/>
                  </a:cubicBezTo>
                  <a:cubicBezTo>
                    <a:pt x="342" y="425"/>
                    <a:pt x="348" y="422"/>
                    <a:pt x="355" y="421"/>
                  </a:cubicBezTo>
                  <a:cubicBezTo>
                    <a:pt x="375" y="418"/>
                    <a:pt x="397" y="426"/>
                    <a:pt x="397" y="426"/>
                  </a:cubicBezTo>
                  <a:cubicBezTo>
                    <a:pt x="398" y="426"/>
                    <a:pt x="400" y="426"/>
                    <a:pt x="401" y="426"/>
                  </a:cubicBezTo>
                  <a:cubicBezTo>
                    <a:pt x="401" y="474"/>
                    <a:pt x="401" y="474"/>
                    <a:pt x="401" y="474"/>
                  </a:cubicBezTo>
                  <a:cubicBezTo>
                    <a:pt x="401" y="525"/>
                    <a:pt x="401" y="525"/>
                    <a:pt x="401" y="525"/>
                  </a:cubicBezTo>
                  <a:cubicBezTo>
                    <a:pt x="400" y="591"/>
                    <a:pt x="400" y="591"/>
                    <a:pt x="400" y="591"/>
                  </a:cubicBezTo>
                  <a:cubicBezTo>
                    <a:pt x="400" y="593"/>
                    <a:pt x="400" y="593"/>
                    <a:pt x="400" y="593"/>
                  </a:cubicBezTo>
                  <a:cubicBezTo>
                    <a:pt x="400" y="654"/>
                    <a:pt x="400" y="654"/>
                    <a:pt x="400" y="654"/>
                  </a:cubicBezTo>
                  <a:cubicBezTo>
                    <a:pt x="399" y="716"/>
                    <a:pt x="399" y="716"/>
                    <a:pt x="399" y="716"/>
                  </a:cubicBezTo>
                  <a:cubicBezTo>
                    <a:pt x="400" y="719"/>
                    <a:pt x="400" y="722"/>
                    <a:pt x="400" y="726"/>
                  </a:cubicBezTo>
                  <a:cubicBezTo>
                    <a:pt x="400" y="727"/>
                    <a:pt x="400" y="727"/>
                    <a:pt x="400" y="727"/>
                  </a:cubicBezTo>
                  <a:cubicBezTo>
                    <a:pt x="400" y="730"/>
                    <a:pt x="400" y="734"/>
                    <a:pt x="399" y="738"/>
                  </a:cubicBezTo>
                  <a:cubicBezTo>
                    <a:pt x="399" y="738"/>
                    <a:pt x="399" y="739"/>
                    <a:pt x="399" y="739"/>
                  </a:cubicBezTo>
                  <a:cubicBezTo>
                    <a:pt x="398" y="751"/>
                    <a:pt x="395" y="762"/>
                    <a:pt x="390" y="773"/>
                  </a:cubicBezTo>
                  <a:cubicBezTo>
                    <a:pt x="388" y="778"/>
                    <a:pt x="385" y="783"/>
                    <a:pt x="382" y="788"/>
                  </a:cubicBezTo>
                  <a:cubicBezTo>
                    <a:pt x="377" y="797"/>
                    <a:pt x="370" y="805"/>
                    <a:pt x="363" y="812"/>
                  </a:cubicBezTo>
                  <a:cubicBezTo>
                    <a:pt x="355" y="819"/>
                    <a:pt x="347" y="825"/>
                    <a:pt x="338" y="830"/>
                  </a:cubicBezTo>
                  <a:cubicBezTo>
                    <a:pt x="322" y="838"/>
                    <a:pt x="304" y="843"/>
                    <a:pt x="285" y="843"/>
                  </a:cubicBezTo>
                  <a:cubicBezTo>
                    <a:pt x="242" y="844"/>
                    <a:pt x="204" y="821"/>
                    <a:pt x="184" y="787"/>
                  </a:cubicBezTo>
                  <a:cubicBezTo>
                    <a:pt x="179" y="779"/>
                    <a:pt x="175" y="771"/>
                    <a:pt x="173" y="762"/>
                  </a:cubicBezTo>
                  <a:cubicBezTo>
                    <a:pt x="171" y="755"/>
                    <a:pt x="169" y="748"/>
                    <a:pt x="168" y="741"/>
                  </a:cubicBezTo>
                  <a:cubicBezTo>
                    <a:pt x="168" y="739"/>
                    <a:pt x="168" y="738"/>
                    <a:pt x="168" y="736"/>
                  </a:cubicBezTo>
                  <a:cubicBezTo>
                    <a:pt x="171" y="735"/>
                    <a:pt x="174" y="733"/>
                    <a:pt x="174" y="730"/>
                  </a:cubicBezTo>
                  <a:cubicBezTo>
                    <a:pt x="175" y="728"/>
                    <a:pt x="178" y="710"/>
                    <a:pt x="190" y="697"/>
                  </a:cubicBezTo>
                  <a:cubicBezTo>
                    <a:pt x="197" y="688"/>
                    <a:pt x="208" y="682"/>
                    <a:pt x="223" y="683"/>
                  </a:cubicBezTo>
                  <a:cubicBezTo>
                    <a:pt x="226" y="684"/>
                    <a:pt x="229" y="682"/>
                    <a:pt x="231" y="679"/>
                  </a:cubicBezTo>
                  <a:cubicBezTo>
                    <a:pt x="231" y="678"/>
                    <a:pt x="239" y="655"/>
                    <a:pt x="256" y="644"/>
                  </a:cubicBezTo>
                  <a:cubicBezTo>
                    <a:pt x="258" y="643"/>
                    <a:pt x="260" y="642"/>
                    <a:pt x="261" y="641"/>
                  </a:cubicBezTo>
                  <a:cubicBezTo>
                    <a:pt x="261" y="641"/>
                    <a:pt x="262" y="641"/>
                    <a:pt x="262" y="641"/>
                  </a:cubicBezTo>
                  <a:cubicBezTo>
                    <a:pt x="262" y="641"/>
                    <a:pt x="262" y="641"/>
                    <a:pt x="262" y="641"/>
                  </a:cubicBezTo>
                  <a:cubicBezTo>
                    <a:pt x="263" y="641"/>
                    <a:pt x="264" y="640"/>
                    <a:pt x="265" y="640"/>
                  </a:cubicBezTo>
                  <a:cubicBezTo>
                    <a:pt x="265" y="640"/>
                    <a:pt x="265" y="640"/>
                    <a:pt x="265" y="640"/>
                  </a:cubicBezTo>
                  <a:cubicBezTo>
                    <a:pt x="266" y="640"/>
                    <a:pt x="266" y="640"/>
                    <a:pt x="267" y="640"/>
                  </a:cubicBezTo>
                  <a:cubicBezTo>
                    <a:pt x="273" y="638"/>
                    <a:pt x="279" y="638"/>
                    <a:pt x="286" y="641"/>
                  </a:cubicBezTo>
                  <a:cubicBezTo>
                    <a:pt x="290" y="642"/>
                    <a:pt x="295" y="645"/>
                    <a:pt x="299" y="648"/>
                  </a:cubicBezTo>
                  <a:cubicBezTo>
                    <a:pt x="303" y="650"/>
                    <a:pt x="307" y="653"/>
                    <a:pt x="310" y="656"/>
                  </a:cubicBezTo>
                  <a:cubicBezTo>
                    <a:pt x="313" y="659"/>
                    <a:pt x="318" y="659"/>
                    <a:pt x="321" y="656"/>
                  </a:cubicBezTo>
                  <a:cubicBezTo>
                    <a:pt x="324" y="653"/>
                    <a:pt x="323" y="648"/>
                    <a:pt x="320" y="645"/>
                  </a:cubicBezTo>
                  <a:cubicBezTo>
                    <a:pt x="316" y="642"/>
                    <a:pt x="312" y="639"/>
                    <a:pt x="309" y="636"/>
                  </a:cubicBezTo>
                  <a:cubicBezTo>
                    <a:pt x="304" y="633"/>
                    <a:pt x="300" y="631"/>
                    <a:pt x="296" y="629"/>
                  </a:cubicBezTo>
                  <a:cubicBezTo>
                    <a:pt x="289" y="626"/>
                    <a:pt x="283" y="624"/>
                    <a:pt x="276" y="624"/>
                  </a:cubicBezTo>
                  <a:cubicBezTo>
                    <a:pt x="272" y="624"/>
                    <a:pt x="267" y="624"/>
                    <a:pt x="263" y="625"/>
                  </a:cubicBezTo>
                  <a:cubicBezTo>
                    <a:pt x="258" y="627"/>
                    <a:pt x="254" y="628"/>
                    <a:pt x="250" y="631"/>
                  </a:cubicBezTo>
                  <a:cubicBezTo>
                    <a:pt x="249" y="631"/>
                    <a:pt x="249" y="632"/>
                    <a:pt x="248" y="632"/>
                  </a:cubicBezTo>
                  <a:cubicBezTo>
                    <a:pt x="245" y="634"/>
                    <a:pt x="242" y="636"/>
                    <a:pt x="240" y="639"/>
                  </a:cubicBezTo>
                  <a:cubicBezTo>
                    <a:pt x="239" y="639"/>
                    <a:pt x="239" y="640"/>
                    <a:pt x="238" y="640"/>
                  </a:cubicBezTo>
                  <a:cubicBezTo>
                    <a:pt x="236" y="643"/>
                    <a:pt x="233" y="645"/>
                    <a:pt x="231" y="648"/>
                  </a:cubicBezTo>
                  <a:cubicBezTo>
                    <a:pt x="231" y="649"/>
                    <a:pt x="230" y="650"/>
                    <a:pt x="230" y="650"/>
                  </a:cubicBezTo>
                  <a:cubicBezTo>
                    <a:pt x="229" y="651"/>
                    <a:pt x="228" y="652"/>
                    <a:pt x="228" y="652"/>
                  </a:cubicBezTo>
                  <a:cubicBezTo>
                    <a:pt x="227" y="653"/>
                    <a:pt x="227" y="654"/>
                    <a:pt x="226" y="655"/>
                  </a:cubicBezTo>
                  <a:cubicBezTo>
                    <a:pt x="223" y="660"/>
                    <a:pt x="221" y="665"/>
                    <a:pt x="219" y="668"/>
                  </a:cubicBezTo>
                  <a:cubicBezTo>
                    <a:pt x="218" y="668"/>
                    <a:pt x="218" y="668"/>
                    <a:pt x="218" y="668"/>
                  </a:cubicBezTo>
                  <a:cubicBezTo>
                    <a:pt x="201" y="668"/>
                    <a:pt x="188" y="677"/>
                    <a:pt x="179" y="687"/>
                  </a:cubicBezTo>
                  <a:cubicBezTo>
                    <a:pt x="168" y="700"/>
                    <a:pt x="162" y="716"/>
                    <a:pt x="160" y="727"/>
                  </a:cubicBezTo>
                  <a:cubicBezTo>
                    <a:pt x="160" y="727"/>
                    <a:pt x="160" y="728"/>
                    <a:pt x="160" y="728"/>
                  </a:cubicBezTo>
                  <a:cubicBezTo>
                    <a:pt x="156" y="729"/>
                    <a:pt x="152" y="729"/>
                    <a:pt x="148" y="729"/>
                  </a:cubicBezTo>
                  <a:cubicBezTo>
                    <a:pt x="142" y="729"/>
                    <a:pt x="136" y="729"/>
                    <a:pt x="130" y="728"/>
                  </a:cubicBezTo>
                  <a:cubicBezTo>
                    <a:pt x="114" y="726"/>
                    <a:pt x="98" y="722"/>
                    <a:pt x="83" y="715"/>
                  </a:cubicBezTo>
                  <a:cubicBezTo>
                    <a:pt x="43" y="695"/>
                    <a:pt x="14" y="658"/>
                    <a:pt x="5" y="613"/>
                  </a:cubicBezTo>
                  <a:cubicBezTo>
                    <a:pt x="3" y="605"/>
                    <a:pt x="2" y="596"/>
                    <a:pt x="2" y="587"/>
                  </a:cubicBezTo>
                  <a:cubicBezTo>
                    <a:pt x="2" y="578"/>
                    <a:pt x="3" y="569"/>
                    <a:pt x="4" y="561"/>
                  </a:cubicBezTo>
                  <a:cubicBezTo>
                    <a:pt x="6" y="552"/>
                    <a:pt x="8" y="544"/>
                    <a:pt x="11" y="537"/>
                  </a:cubicBezTo>
                  <a:cubicBezTo>
                    <a:pt x="16" y="521"/>
                    <a:pt x="25" y="506"/>
                    <a:pt x="35" y="494"/>
                  </a:cubicBezTo>
                  <a:cubicBezTo>
                    <a:pt x="36" y="494"/>
                    <a:pt x="37" y="495"/>
                    <a:pt x="38" y="495"/>
                  </a:cubicBezTo>
                  <a:cubicBezTo>
                    <a:pt x="38" y="495"/>
                    <a:pt x="40" y="496"/>
                    <a:pt x="42" y="496"/>
                  </a:cubicBezTo>
                  <a:cubicBezTo>
                    <a:pt x="47" y="497"/>
                    <a:pt x="57" y="500"/>
                    <a:pt x="67" y="505"/>
                  </a:cubicBezTo>
                  <a:cubicBezTo>
                    <a:pt x="70" y="507"/>
                    <a:pt x="74" y="509"/>
                    <a:pt x="77" y="511"/>
                  </a:cubicBezTo>
                  <a:cubicBezTo>
                    <a:pt x="88" y="518"/>
                    <a:pt x="98" y="528"/>
                    <a:pt x="101" y="543"/>
                  </a:cubicBezTo>
                  <a:cubicBezTo>
                    <a:pt x="102" y="548"/>
                    <a:pt x="102" y="553"/>
                    <a:pt x="102" y="558"/>
                  </a:cubicBezTo>
                  <a:cubicBezTo>
                    <a:pt x="101" y="562"/>
                    <a:pt x="104" y="566"/>
                    <a:pt x="108" y="567"/>
                  </a:cubicBezTo>
                  <a:cubicBezTo>
                    <a:pt x="108" y="567"/>
                    <a:pt x="109" y="567"/>
                    <a:pt x="109" y="567"/>
                  </a:cubicBezTo>
                  <a:cubicBezTo>
                    <a:pt x="113" y="567"/>
                    <a:pt x="116" y="564"/>
                    <a:pt x="116" y="560"/>
                  </a:cubicBezTo>
                  <a:cubicBezTo>
                    <a:pt x="117" y="550"/>
                    <a:pt x="116" y="541"/>
                    <a:pt x="113" y="534"/>
                  </a:cubicBezTo>
                  <a:cubicBezTo>
                    <a:pt x="108" y="518"/>
                    <a:pt x="97" y="506"/>
                    <a:pt x="84" y="498"/>
                  </a:cubicBezTo>
                  <a:cubicBezTo>
                    <a:pt x="83" y="498"/>
                    <a:pt x="83" y="497"/>
                    <a:pt x="82" y="497"/>
                  </a:cubicBezTo>
                  <a:cubicBezTo>
                    <a:pt x="83" y="497"/>
                    <a:pt x="84" y="496"/>
                    <a:pt x="85" y="496"/>
                  </a:cubicBezTo>
                  <a:cubicBezTo>
                    <a:pt x="92" y="495"/>
                    <a:pt x="100" y="492"/>
                    <a:pt x="107" y="488"/>
                  </a:cubicBezTo>
                  <a:cubicBezTo>
                    <a:pt x="109" y="486"/>
                    <a:pt x="111" y="484"/>
                    <a:pt x="113" y="482"/>
                  </a:cubicBezTo>
                  <a:cubicBezTo>
                    <a:pt x="122" y="475"/>
                    <a:pt x="127" y="465"/>
                    <a:pt x="129" y="452"/>
                  </a:cubicBezTo>
                  <a:cubicBezTo>
                    <a:pt x="129" y="448"/>
                    <a:pt x="127" y="444"/>
                    <a:pt x="123" y="443"/>
                  </a:cubicBezTo>
                  <a:cubicBezTo>
                    <a:pt x="119" y="443"/>
                    <a:pt x="115" y="446"/>
                    <a:pt x="114" y="450"/>
                  </a:cubicBezTo>
                  <a:cubicBezTo>
                    <a:pt x="113" y="459"/>
                    <a:pt x="109" y="466"/>
                    <a:pt x="104" y="471"/>
                  </a:cubicBezTo>
                  <a:cubicBezTo>
                    <a:pt x="102" y="473"/>
                    <a:pt x="101" y="474"/>
                    <a:pt x="99" y="475"/>
                  </a:cubicBezTo>
                  <a:cubicBezTo>
                    <a:pt x="98" y="476"/>
                    <a:pt x="97" y="477"/>
                    <a:pt x="96" y="477"/>
                  </a:cubicBezTo>
                  <a:cubicBezTo>
                    <a:pt x="86" y="483"/>
                    <a:pt x="73" y="484"/>
                    <a:pt x="63" y="483"/>
                  </a:cubicBezTo>
                  <a:cubicBezTo>
                    <a:pt x="55" y="483"/>
                    <a:pt x="49" y="482"/>
                    <a:pt x="45" y="482"/>
                  </a:cubicBezTo>
                  <a:cubicBezTo>
                    <a:pt x="44" y="481"/>
                    <a:pt x="42" y="481"/>
                    <a:pt x="41" y="481"/>
                  </a:cubicBezTo>
                  <a:cubicBezTo>
                    <a:pt x="39" y="480"/>
                    <a:pt x="37" y="481"/>
                    <a:pt x="35" y="483"/>
                  </a:cubicBezTo>
                  <a:cubicBezTo>
                    <a:pt x="30" y="477"/>
                    <a:pt x="25" y="470"/>
                    <a:pt x="21" y="463"/>
                  </a:cubicBezTo>
                  <a:cubicBezTo>
                    <a:pt x="8" y="442"/>
                    <a:pt x="0" y="417"/>
                    <a:pt x="0" y="390"/>
                  </a:cubicBezTo>
                  <a:cubicBezTo>
                    <a:pt x="0" y="379"/>
                    <a:pt x="1" y="368"/>
                    <a:pt x="4" y="357"/>
                  </a:cubicBezTo>
                  <a:cubicBezTo>
                    <a:pt x="11" y="325"/>
                    <a:pt x="29" y="296"/>
                    <a:pt x="54" y="276"/>
                  </a:cubicBezTo>
                  <a:cubicBezTo>
                    <a:pt x="55" y="276"/>
                    <a:pt x="55" y="277"/>
                    <a:pt x="56" y="277"/>
                  </a:cubicBezTo>
                  <a:cubicBezTo>
                    <a:pt x="56" y="278"/>
                    <a:pt x="66" y="285"/>
                    <a:pt x="82" y="293"/>
                  </a:cubicBezTo>
                  <a:cubicBezTo>
                    <a:pt x="98" y="301"/>
                    <a:pt x="120" y="309"/>
                    <a:pt x="145" y="309"/>
                  </a:cubicBezTo>
                  <a:cubicBezTo>
                    <a:pt x="161" y="309"/>
                    <a:pt x="179" y="305"/>
                    <a:pt x="197" y="296"/>
                  </a:cubicBezTo>
                  <a:cubicBezTo>
                    <a:pt x="207" y="290"/>
                    <a:pt x="217" y="282"/>
                    <a:pt x="227" y="272"/>
                  </a:cubicBezTo>
                  <a:cubicBezTo>
                    <a:pt x="228" y="273"/>
                    <a:pt x="229" y="273"/>
                    <a:pt x="230" y="274"/>
                  </a:cubicBezTo>
                  <a:cubicBezTo>
                    <a:pt x="234" y="278"/>
                    <a:pt x="240" y="283"/>
                    <a:pt x="247" y="287"/>
                  </a:cubicBezTo>
                  <a:cubicBezTo>
                    <a:pt x="259" y="294"/>
                    <a:pt x="274" y="300"/>
                    <a:pt x="291" y="300"/>
                  </a:cubicBezTo>
                  <a:cubicBezTo>
                    <a:pt x="291" y="300"/>
                    <a:pt x="291" y="300"/>
                    <a:pt x="291" y="300"/>
                  </a:cubicBezTo>
                  <a:cubicBezTo>
                    <a:pt x="295" y="299"/>
                    <a:pt x="299" y="299"/>
                    <a:pt x="302" y="298"/>
                  </a:cubicBezTo>
                  <a:cubicBezTo>
                    <a:pt x="311" y="296"/>
                    <a:pt x="320" y="292"/>
                    <a:pt x="328" y="285"/>
                  </a:cubicBezTo>
                  <a:cubicBezTo>
                    <a:pt x="335" y="280"/>
                    <a:pt x="341" y="274"/>
                    <a:pt x="347" y="266"/>
                  </a:cubicBezTo>
                  <a:cubicBezTo>
                    <a:pt x="348" y="265"/>
                    <a:pt x="348" y="264"/>
                    <a:pt x="348" y="263"/>
                  </a:cubicBezTo>
                  <a:cubicBezTo>
                    <a:pt x="349" y="261"/>
                    <a:pt x="348" y="258"/>
                    <a:pt x="346" y="256"/>
                  </a:cubicBezTo>
                  <a:cubicBezTo>
                    <a:pt x="343" y="253"/>
                    <a:pt x="338" y="254"/>
                    <a:pt x="336" y="257"/>
                  </a:cubicBezTo>
                  <a:cubicBezTo>
                    <a:pt x="329" y="266"/>
                    <a:pt x="322" y="273"/>
                    <a:pt x="314" y="277"/>
                  </a:cubicBezTo>
                  <a:cubicBezTo>
                    <a:pt x="314" y="277"/>
                    <a:pt x="314" y="277"/>
                    <a:pt x="314" y="277"/>
                  </a:cubicBezTo>
                  <a:cubicBezTo>
                    <a:pt x="307" y="282"/>
                    <a:pt x="299" y="285"/>
                    <a:pt x="290" y="285"/>
                  </a:cubicBezTo>
                  <a:cubicBezTo>
                    <a:pt x="280" y="285"/>
                    <a:pt x="270" y="282"/>
                    <a:pt x="262" y="278"/>
                  </a:cubicBezTo>
                  <a:cubicBezTo>
                    <a:pt x="252" y="273"/>
                    <a:pt x="244" y="267"/>
                    <a:pt x="239" y="263"/>
                  </a:cubicBezTo>
                  <a:cubicBezTo>
                    <a:pt x="236" y="260"/>
                    <a:pt x="234" y="257"/>
                    <a:pt x="233" y="257"/>
                  </a:cubicBezTo>
                  <a:cubicBezTo>
                    <a:pt x="233" y="257"/>
                    <a:pt x="233" y="257"/>
                    <a:pt x="233" y="257"/>
                  </a:cubicBezTo>
                  <a:cubicBezTo>
                    <a:pt x="233" y="257"/>
                    <a:pt x="233" y="257"/>
                    <a:pt x="233" y="257"/>
                  </a:cubicBezTo>
                  <a:cubicBezTo>
                    <a:pt x="232" y="256"/>
                    <a:pt x="221" y="243"/>
                    <a:pt x="219" y="227"/>
                  </a:cubicBezTo>
                  <a:cubicBezTo>
                    <a:pt x="219" y="227"/>
                    <a:pt x="219" y="227"/>
                    <a:pt x="219" y="227"/>
                  </a:cubicBezTo>
                  <a:cubicBezTo>
                    <a:pt x="219" y="224"/>
                    <a:pt x="219" y="221"/>
                    <a:pt x="219" y="218"/>
                  </a:cubicBezTo>
                  <a:cubicBezTo>
                    <a:pt x="220" y="207"/>
                    <a:pt x="226" y="198"/>
                    <a:pt x="236" y="190"/>
                  </a:cubicBezTo>
                  <a:cubicBezTo>
                    <a:pt x="240" y="188"/>
                    <a:pt x="240" y="183"/>
                    <a:pt x="238" y="180"/>
                  </a:cubicBezTo>
                  <a:cubicBezTo>
                    <a:pt x="235" y="177"/>
                    <a:pt x="231" y="176"/>
                    <a:pt x="228" y="179"/>
                  </a:cubicBezTo>
                  <a:cubicBezTo>
                    <a:pt x="214" y="189"/>
                    <a:pt x="206" y="202"/>
                    <a:pt x="205" y="216"/>
                  </a:cubicBezTo>
                  <a:cubicBezTo>
                    <a:pt x="205" y="217"/>
                    <a:pt x="204" y="218"/>
                    <a:pt x="204" y="220"/>
                  </a:cubicBezTo>
                  <a:cubicBezTo>
                    <a:pt x="204" y="237"/>
                    <a:pt x="212" y="253"/>
                    <a:pt x="218" y="261"/>
                  </a:cubicBezTo>
                  <a:cubicBezTo>
                    <a:pt x="208" y="271"/>
                    <a:pt x="199" y="278"/>
                    <a:pt x="189" y="283"/>
                  </a:cubicBezTo>
                  <a:cubicBezTo>
                    <a:pt x="150" y="304"/>
                    <a:pt x="111" y="292"/>
                    <a:pt x="87" y="280"/>
                  </a:cubicBezTo>
                  <a:cubicBezTo>
                    <a:pt x="74" y="273"/>
                    <a:pt x="66" y="267"/>
                    <a:pt x="65" y="266"/>
                  </a:cubicBezTo>
                  <a:cubicBezTo>
                    <a:pt x="63" y="265"/>
                    <a:pt x="61" y="264"/>
                    <a:pt x="59" y="264"/>
                  </a:cubicBezTo>
                  <a:cubicBezTo>
                    <a:pt x="59" y="259"/>
                    <a:pt x="58" y="254"/>
                    <a:pt x="58" y="249"/>
                  </a:cubicBezTo>
                  <a:cubicBezTo>
                    <a:pt x="58" y="218"/>
                    <a:pt x="67" y="190"/>
                    <a:pt x="83" y="167"/>
                  </a:cubicBezTo>
                  <a:cubicBezTo>
                    <a:pt x="84" y="165"/>
                    <a:pt x="85" y="163"/>
                    <a:pt x="86" y="162"/>
                  </a:cubicBezTo>
                  <a:cubicBezTo>
                    <a:pt x="90" y="156"/>
                    <a:pt x="95" y="151"/>
                    <a:pt x="99" y="147"/>
                  </a:cubicBezTo>
                  <a:cubicBezTo>
                    <a:pt x="102" y="144"/>
                    <a:pt x="104" y="142"/>
                    <a:pt x="107" y="140"/>
                  </a:cubicBezTo>
                  <a:cubicBezTo>
                    <a:pt x="132" y="117"/>
                    <a:pt x="165" y="104"/>
                    <a:pt x="201" y="103"/>
                  </a:cubicBezTo>
                  <a:cubicBezTo>
                    <a:pt x="206" y="103"/>
                    <a:pt x="212" y="104"/>
                    <a:pt x="217" y="104"/>
                  </a:cubicBezTo>
                  <a:cubicBezTo>
                    <a:pt x="218" y="104"/>
                    <a:pt x="219" y="105"/>
                    <a:pt x="220" y="104"/>
                  </a:cubicBezTo>
                  <a:cubicBezTo>
                    <a:pt x="221" y="105"/>
                    <a:pt x="221" y="105"/>
                    <a:pt x="221" y="105"/>
                  </a:cubicBezTo>
                  <a:cubicBezTo>
                    <a:pt x="221" y="104"/>
                    <a:pt x="221" y="104"/>
                    <a:pt x="221" y="104"/>
                  </a:cubicBezTo>
                  <a:cubicBezTo>
                    <a:pt x="222" y="104"/>
                    <a:pt x="222" y="104"/>
                    <a:pt x="222" y="104"/>
                  </a:cubicBezTo>
                  <a:cubicBezTo>
                    <a:pt x="223" y="104"/>
                    <a:pt x="249" y="92"/>
                    <a:pt x="275" y="97"/>
                  </a:cubicBezTo>
                  <a:cubicBezTo>
                    <a:pt x="280" y="98"/>
                    <a:pt x="285" y="100"/>
                    <a:pt x="289" y="102"/>
                  </a:cubicBezTo>
                  <a:cubicBezTo>
                    <a:pt x="305" y="110"/>
                    <a:pt x="315" y="127"/>
                    <a:pt x="320" y="151"/>
                  </a:cubicBezTo>
                  <a:cubicBezTo>
                    <a:pt x="320" y="154"/>
                    <a:pt x="323" y="157"/>
                    <a:pt x="327" y="157"/>
                  </a:cubicBezTo>
                  <a:cubicBezTo>
                    <a:pt x="327" y="157"/>
                    <a:pt x="328" y="157"/>
                    <a:pt x="328" y="157"/>
                  </a:cubicBezTo>
                  <a:cubicBezTo>
                    <a:pt x="332" y="156"/>
                    <a:pt x="335" y="152"/>
                    <a:pt x="334" y="148"/>
                  </a:cubicBezTo>
                  <a:cubicBezTo>
                    <a:pt x="329" y="119"/>
                    <a:pt x="316" y="100"/>
                    <a:pt x="296" y="89"/>
                  </a:cubicBezTo>
                  <a:cubicBezTo>
                    <a:pt x="296" y="89"/>
                    <a:pt x="296" y="89"/>
                    <a:pt x="296" y="89"/>
                  </a:cubicBezTo>
                  <a:cubicBezTo>
                    <a:pt x="267" y="74"/>
                    <a:pt x="232" y="85"/>
                    <a:pt x="220" y="89"/>
                  </a:cubicBezTo>
                  <a:cubicBezTo>
                    <a:pt x="221" y="74"/>
                    <a:pt x="225" y="60"/>
                    <a:pt x="232" y="48"/>
                  </a:cubicBezTo>
                  <a:cubicBezTo>
                    <a:pt x="237" y="37"/>
                    <a:pt x="245" y="27"/>
                    <a:pt x="255" y="20"/>
                  </a:cubicBezTo>
                  <a:cubicBezTo>
                    <a:pt x="270" y="8"/>
                    <a:pt x="290" y="0"/>
                    <a:pt x="311" y="0"/>
                  </a:cubicBezTo>
                  <a:cubicBezTo>
                    <a:pt x="327" y="0"/>
                    <a:pt x="342" y="4"/>
                    <a:pt x="356" y="11"/>
                  </a:cubicBezTo>
                  <a:cubicBezTo>
                    <a:pt x="360" y="14"/>
                    <a:pt x="365" y="16"/>
                    <a:pt x="369" y="20"/>
                  </a:cubicBezTo>
                  <a:cubicBezTo>
                    <a:pt x="385" y="32"/>
                    <a:pt x="396" y="50"/>
                    <a:pt x="401" y="71"/>
                  </a:cubicBezTo>
                  <a:cubicBezTo>
                    <a:pt x="403" y="77"/>
                    <a:pt x="403" y="84"/>
                    <a:pt x="404" y="9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4" name="Freeform 6">
              <a:extLst>
                <a:ext uri="{FF2B5EF4-FFF2-40B4-BE49-F238E27FC236}">
                  <a16:creationId xmlns:a16="http://schemas.microsoft.com/office/drawing/2014/main" id="{80506560-0697-4838-8C9C-29CCA586BB1B}"/>
                </a:ext>
              </a:extLst>
            </p:cNvPr>
            <p:cNvSpPr>
              <a:spLocks/>
            </p:cNvSpPr>
            <p:nvPr/>
          </p:nvSpPr>
          <p:spPr bwMode="auto">
            <a:xfrm>
              <a:off x="3877" y="1162"/>
              <a:ext cx="1054" cy="2202"/>
            </a:xfrm>
            <a:custGeom>
              <a:avLst/>
              <a:gdLst>
                <a:gd name="T0" fmla="*/ 372 w 404"/>
                <a:gd name="T1" fmla="*/ 670 h 845"/>
                <a:gd name="T2" fmla="*/ 246 w 404"/>
                <a:gd name="T3" fmla="*/ 730 h 845"/>
                <a:gd name="T4" fmla="*/ 225 w 404"/>
                <a:gd name="T5" fmla="*/ 687 h 845"/>
                <a:gd name="T6" fmla="*/ 143 w 404"/>
                <a:gd name="T7" fmla="*/ 627 h 845"/>
                <a:gd name="T8" fmla="*/ 95 w 404"/>
                <a:gd name="T9" fmla="*/ 658 h 845"/>
                <a:gd name="T10" fmla="*/ 183 w 404"/>
                <a:gd name="T11" fmla="*/ 685 h 845"/>
                <a:gd name="T12" fmla="*/ 231 w 404"/>
                <a:gd name="T13" fmla="*/ 731 h 845"/>
                <a:gd name="T14" fmla="*/ 114 w 404"/>
                <a:gd name="T15" fmla="*/ 844 h 845"/>
                <a:gd name="T16" fmla="*/ 9 w 404"/>
                <a:gd name="T17" fmla="*/ 773 h 845"/>
                <a:gd name="T18" fmla="*/ 0 w 404"/>
                <a:gd name="T19" fmla="*/ 725 h 845"/>
                <a:gd name="T20" fmla="*/ 1 w 404"/>
                <a:gd name="T21" fmla="*/ 638 h 845"/>
                <a:gd name="T22" fmla="*/ 1 w 404"/>
                <a:gd name="T23" fmla="*/ 508 h 845"/>
                <a:gd name="T24" fmla="*/ 9 w 404"/>
                <a:gd name="T25" fmla="*/ 427 h 845"/>
                <a:gd name="T26" fmla="*/ 69 w 404"/>
                <a:gd name="T27" fmla="*/ 430 h 845"/>
                <a:gd name="T28" fmla="*/ 93 w 404"/>
                <a:gd name="T29" fmla="*/ 481 h 845"/>
                <a:gd name="T30" fmla="*/ 155 w 404"/>
                <a:gd name="T31" fmla="*/ 521 h 845"/>
                <a:gd name="T32" fmla="*/ 169 w 404"/>
                <a:gd name="T33" fmla="*/ 520 h 845"/>
                <a:gd name="T34" fmla="*/ 98 w 404"/>
                <a:gd name="T35" fmla="*/ 464 h 845"/>
                <a:gd name="T36" fmla="*/ 46 w 404"/>
                <a:gd name="T37" fmla="*/ 408 h 845"/>
                <a:gd name="T38" fmla="*/ 2 w 404"/>
                <a:gd name="T39" fmla="*/ 369 h 845"/>
                <a:gd name="T40" fmla="*/ 2 w 404"/>
                <a:gd name="T41" fmla="*/ 253 h 845"/>
                <a:gd name="T42" fmla="*/ 2 w 404"/>
                <a:gd name="T43" fmla="*/ 190 h 845"/>
                <a:gd name="T44" fmla="*/ 30 w 404"/>
                <a:gd name="T45" fmla="*/ 26 h 845"/>
                <a:gd name="T46" fmla="*/ 175 w 404"/>
                <a:gd name="T47" fmla="*/ 49 h 845"/>
                <a:gd name="T48" fmla="*/ 111 w 404"/>
                <a:gd name="T49" fmla="*/ 90 h 845"/>
                <a:gd name="T50" fmla="*/ 78 w 404"/>
                <a:gd name="T51" fmla="*/ 158 h 845"/>
                <a:gd name="T52" fmla="*/ 116 w 404"/>
                <a:gd name="T53" fmla="*/ 104 h 845"/>
                <a:gd name="T54" fmla="*/ 190 w 404"/>
                <a:gd name="T55" fmla="*/ 105 h 845"/>
                <a:gd name="T56" fmla="*/ 263 w 404"/>
                <a:gd name="T57" fmla="*/ 118 h 845"/>
                <a:gd name="T58" fmla="*/ 320 w 404"/>
                <a:gd name="T59" fmla="*/ 166 h 845"/>
                <a:gd name="T60" fmla="*/ 345 w 404"/>
                <a:gd name="T61" fmla="*/ 266 h 845"/>
                <a:gd name="T62" fmla="*/ 260 w 404"/>
                <a:gd name="T63" fmla="*/ 296 h 845"/>
                <a:gd name="T64" fmla="*/ 201 w 404"/>
                <a:gd name="T65" fmla="*/ 229 h 845"/>
                <a:gd name="T66" fmla="*/ 178 w 404"/>
                <a:gd name="T67" fmla="*/ 180 h 845"/>
                <a:gd name="T68" fmla="*/ 169 w 404"/>
                <a:gd name="T69" fmla="*/ 192 h 845"/>
                <a:gd name="T70" fmla="*/ 173 w 404"/>
                <a:gd name="T71" fmla="*/ 258 h 845"/>
                <a:gd name="T72" fmla="*/ 166 w 404"/>
                <a:gd name="T73" fmla="*/ 265 h 845"/>
                <a:gd name="T74" fmla="*/ 70 w 404"/>
                <a:gd name="T75" fmla="*/ 259 h 845"/>
                <a:gd name="T76" fmla="*/ 59 w 404"/>
                <a:gd name="T77" fmla="*/ 267 h 845"/>
                <a:gd name="T78" fmla="*/ 115 w 404"/>
                <a:gd name="T79" fmla="*/ 301 h 845"/>
                <a:gd name="T80" fmla="*/ 188 w 404"/>
                <a:gd name="T81" fmla="*/ 283 h 845"/>
                <a:gd name="T82" fmla="*/ 322 w 404"/>
                <a:gd name="T83" fmla="*/ 296 h 845"/>
                <a:gd name="T84" fmla="*/ 369 w 404"/>
                <a:gd name="T85" fmla="*/ 483 h 845"/>
                <a:gd name="T86" fmla="*/ 361 w 404"/>
                <a:gd name="T87" fmla="*/ 483 h 845"/>
                <a:gd name="T88" fmla="*/ 311 w 404"/>
                <a:gd name="T89" fmla="*/ 479 h 845"/>
                <a:gd name="T90" fmla="*/ 292 w 404"/>
                <a:gd name="T91" fmla="*/ 451 h 845"/>
                <a:gd name="T92" fmla="*/ 296 w 404"/>
                <a:gd name="T93" fmla="*/ 487 h 845"/>
                <a:gd name="T94" fmla="*/ 321 w 404"/>
                <a:gd name="T95" fmla="*/ 500 h 845"/>
                <a:gd name="T96" fmla="*/ 298 w 404"/>
                <a:gd name="T97" fmla="*/ 568 h 845"/>
                <a:gd name="T98" fmla="*/ 358 w 404"/>
                <a:gd name="T99" fmla="*/ 499 h 845"/>
                <a:gd name="T100" fmla="*/ 367 w 404"/>
                <a:gd name="T101" fmla="*/ 497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 h="845">
                  <a:moveTo>
                    <a:pt x="391" y="540"/>
                  </a:moveTo>
                  <a:cubicBezTo>
                    <a:pt x="397" y="556"/>
                    <a:pt x="399" y="572"/>
                    <a:pt x="399" y="590"/>
                  </a:cubicBezTo>
                  <a:cubicBezTo>
                    <a:pt x="398" y="620"/>
                    <a:pt x="389" y="648"/>
                    <a:pt x="372" y="670"/>
                  </a:cubicBezTo>
                  <a:cubicBezTo>
                    <a:pt x="349" y="703"/>
                    <a:pt x="313" y="725"/>
                    <a:pt x="271" y="730"/>
                  </a:cubicBezTo>
                  <a:cubicBezTo>
                    <a:pt x="265" y="731"/>
                    <a:pt x="258" y="731"/>
                    <a:pt x="252" y="731"/>
                  </a:cubicBezTo>
                  <a:cubicBezTo>
                    <a:pt x="250" y="731"/>
                    <a:pt x="248" y="731"/>
                    <a:pt x="246" y="730"/>
                  </a:cubicBezTo>
                  <a:cubicBezTo>
                    <a:pt x="246" y="730"/>
                    <a:pt x="246" y="729"/>
                    <a:pt x="246" y="728"/>
                  </a:cubicBezTo>
                  <a:cubicBezTo>
                    <a:pt x="245" y="722"/>
                    <a:pt x="242" y="715"/>
                    <a:pt x="239" y="708"/>
                  </a:cubicBezTo>
                  <a:cubicBezTo>
                    <a:pt x="236" y="700"/>
                    <a:pt x="231" y="693"/>
                    <a:pt x="225" y="687"/>
                  </a:cubicBezTo>
                  <a:cubicBezTo>
                    <a:pt x="216" y="677"/>
                    <a:pt x="203" y="670"/>
                    <a:pt x="187" y="670"/>
                  </a:cubicBezTo>
                  <a:cubicBezTo>
                    <a:pt x="187" y="670"/>
                    <a:pt x="187" y="670"/>
                    <a:pt x="187" y="670"/>
                  </a:cubicBezTo>
                  <a:cubicBezTo>
                    <a:pt x="182" y="659"/>
                    <a:pt x="168" y="633"/>
                    <a:pt x="143" y="627"/>
                  </a:cubicBezTo>
                  <a:cubicBezTo>
                    <a:pt x="125" y="622"/>
                    <a:pt x="106" y="629"/>
                    <a:pt x="86" y="647"/>
                  </a:cubicBezTo>
                  <a:cubicBezTo>
                    <a:pt x="83" y="650"/>
                    <a:pt x="82" y="654"/>
                    <a:pt x="85" y="657"/>
                  </a:cubicBezTo>
                  <a:cubicBezTo>
                    <a:pt x="88" y="660"/>
                    <a:pt x="92" y="661"/>
                    <a:pt x="95" y="658"/>
                  </a:cubicBezTo>
                  <a:cubicBezTo>
                    <a:pt x="111" y="644"/>
                    <a:pt x="126" y="638"/>
                    <a:pt x="139" y="641"/>
                  </a:cubicBezTo>
                  <a:cubicBezTo>
                    <a:pt x="163" y="647"/>
                    <a:pt x="175" y="680"/>
                    <a:pt x="175" y="680"/>
                  </a:cubicBezTo>
                  <a:cubicBezTo>
                    <a:pt x="176" y="683"/>
                    <a:pt x="180" y="685"/>
                    <a:pt x="183" y="685"/>
                  </a:cubicBezTo>
                  <a:cubicBezTo>
                    <a:pt x="197" y="684"/>
                    <a:pt x="207" y="689"/>
                    <a:pt x="214" y="696"/>
                  </a:cubicBezTo>
                  <a:cubicBezTo>
                    <a:pt x="222" y="705"/>
                    <a:pt x="227" y="716"/>
                    <a:pt x="229" y="724"/>
                  </a:cubicBezTo>
                  <a:cubicBezTo>
                    <a:pt x="231" y="728"/>
                    <a:pt x="231" y="731"/>
                    <a:pt x="231" y="731"/>
                  </a:cubicBezTo>
                  <a:cubicBezTo>
                    <a:pt x="232" y="732"/>
                    <a:pt x="232" y="733"/>
                    <a:pt x="233" y="734"/>
                  </a:cubicBezTo>
                  <a:cubicBezTo>
                    <a:pt x="232" y="745"/>
                    <a:pt x="230" y="755"/>
                    <a:pt x="227" y="765"/>
                  </a:cubicBezTo>
                  <a:cubicBezTo>
                    <a:pt x="211" y="811"/>
                    <a:pt x="166" y="845"/>
                    <a:pt x="114" y="844"/>
                  </a:cubicBezTo>
                  <a:cubicBezTo>
                    <a:pt x="95" y="843"/>
                    <a:pt x="78" y="839"/>
                    <a:pt x="62" y="830"/>
                  </a:cubicBezTo>
                  <a:cubicBezTo>
                    <a:pt x="53" y="826"/>
                    <a:pt x="45" y="820"/>
                    <a:pt x="37" y="813"/>
                  </a:cubicBezTo>
                  <a:cubicBezTo>
                    <a:pt x="25" y="801"/>
                    <a:pt x="16" y="788"/>
                    <a:pt x="9" y="773"/>
                  </a:cubicBezTo>
                  <a:cubicBezTo>
                    <a:pt x="5" y="762"/>
                    <a:pt x="2" y="751"/>
                    <a:pt x="1" y="739"/>
                  </a:cubicBezTo>
                  <a:cubicBezTo>
                    <a:pt x="1" y="739"/>
                    <a:pt x="1" y="738"/>
                    <a:pt x="1" y="738"/>
                  </a:cubicBezTo>
                  <a:cubicBezTo>
                    <a:pt x="0" y="734"/>
                    <a:pt x="0" y="729"/>
                    <a:pt x="0" y="725"/>
                  </a:cubicBezTo>
                  <a:cubicBezTo>
                    <a:pt x="0" y="722"/>
                    <a:pt x="1" y="719"/>
                    <a:pt x="1" y="716"/>
                  </a:cubicBezTo>
                  <a:cubicBezTo>
                    <a:pt x="1" y="654"/>
                    <a:pt x="1" y="654"/>
                    <a:pt x="1" y="654"/>
                  </a:cubicBezTo>
                  <a:cubicBezTo>
                    <a:pt x="1" y="638"/>
                    <a:pt x="1" y="638"/>
                    <a:pt x="1" y="638"/>
                  </a:cubicBezTo>
                  <a:cubicBezTo>
                    <a:pt x="1" y="591"/>
                    <a:pt x="1" y="591"/>
                    <a:pt x="1" y="591"/>
                  </a:cubicBezTo>
                  <a:cubicBezTo>
                    <a:pt x="1" y="588"/>
                    <a:pt x="1" y="588"/>
                    <a:pt x="1" y="588"/>
                  </a:cubicBezTo>
                  <a:cubicBezTo>
                    <a:pt x="1" y="508"/>
                    <a:pt x="1" y="508"/>
                    <a:pt x="1" y="508"/>
                  </a:cubicBezTo>
                  <a:cubicBezTo>
                    <a:pt x="1" y="475"/>
                    <a:pt x="1" y="475"/>
                    <a:pt x="1" y="475"/>
                  </a:cubicBezTo>
                  <a:cubicBezTo>
                    <a:pt x="1" y="426"/>
                    <a:pt x="1" y="426"/>
                    <a:pt x="1" y="426"/>
                  </a:cubicBezTo>
                  <a:cubicBezTo>
                    <a:pt x="3" y="428"/>
                    <a:pt x="6" y="428"/>
                    <a:pt x="9" y="427"/>
                  </a:cubicBezTo>
                  <a:cubicBezTo>
                    <a:pt x="9" y="427"/>
                    <a:pt x="29" y="421"/>
                    <a:pt x="48" y="423"/>
                  </a:cubicBezTo>
                  <a:cubicBezTo>
                    <a:pt x="54" y="423"/>
                    <a:pt x="61" y="425"/>
                    <a:pt x="67" y="429"/>
                  </a:cubicBezTo>
                  <a:cubicBezTo>
                    <a:pt x="68" y="429"/>
                    <a:pt x="69" y="430"/>
                    <a:pt x="69" y="430"/>
                  </a:cubicBezTo>
                  <a:cubicBezTo>
                    <a:pt x="80" y="439"/>
                    <a:pt x="84" y="453"/>
                    <a:pt x="83" y="474"/>
                  </a:cubicBezTo>
                  <a:cubicBezTo>
                    <a:pt x="82" y="477"/>
                    <a:pt x="84" y="479"/>
                    <a:pt x="86" y="481"/>
                  </a:cubicBezTo>
                  <a:cubicBezTo>
                    <a:pt x="88" y="482"/>
                    <a:pt x="91" y="482"/>
                    <a:pt x="93" y="481"/>
                  </a:cubicBezTo>
                  <a:cubicBezTo>
                    <a:pt x="94" y="481"/>
                    <a:pt x="118" y="469"/>
                    <a:pt x="136" y="479"/>
                  </a:cubicBezTo>
                  <a:cubicBezTo>
                    <a:pt x="141" y="482"/>
                    <a:pt x="145" y="486"/>
                    <a:pt x="148" y="493"/>
                  </a:cubicBezTo>
                  <a:cubicBezTo>
                    <a:pt x="152" y="500"/>
                    <a:pt x="154" y="509"/>
                    <a:pt x="155" y="521"/>
                  </a:cubicBezTo>
                  <a:cubicBezTo>
                    <a:pt x="155" y="525"/>
                    <a:pt x="158" y="528"/>
                    <a:pt x="162" y="528"/>
                  </a:cubicBezTo>
                  <a:cubicBezTo>
                    <a:pt x="163" y="528"/>
                    <a:pt x="163" y="528"/>
                    <a:pt x="163" y="528"/>
                  </a:cubicBezTo>
                  <a:cubicBezTo>
                    <a:pt x="167" y="527"/>
                    <a:pt x="170" y="524"/>
                    <a:pt x="169" y="520"/>
                  </a:cubicBezTo>
                  <a:cubicBezTo>
                    <a:pt x="168" y="501"/>
                    <a:pt x="163" y="486"/>
                    <a:pt x="155" y="476"/>
                  </a:cubicBezTo>
                  <a:cubicBezTo>
                    <a:pt x="152" y="472"/>
                    <a:pt x="148" y="469"/>
                    <a:pt x="143" y="466"/>
                  </a:cubicBezTo>
                  <a:cubicBezTo>
                    <a:pt x="127" y="457"/>
                    <a:pt x="109" y="460"/>
                    <a:pt x="98" y="464"/>
                  </a:cubicBezTo>
                  <a:cubicBezTo>
                    <a:pt x="97" y="443"/>
                    <a:pt x="91" y="428"/>
                    <a:pt x="78" y="419"/>
                  </a:cubicBezTo>
                  <a:cubicBezTo>
                    <a:pt x="78" y="418"/>
                    <a:pt x="77" y="418"/>
                    <a:pt x="76" y="417"/>
                  </a:cubicBezTo>
                  <a:cubicBezTo>
                    <a:pt x="67" y="411"/>
                    <a:pt x="56" y="408"/>
                    <a:pt x="46" y="408"/>
                  </a:cubicBezTo>
                  <a:cubicBezTo>
                    <a:pt x="25" y="407"/>
                    <a:pt x="5" y="413"/>
                    <a:pt x="4" y="413"/>
                  </a:cubicBezTo>
                  <a:cubicBezTo>
                    <a:pt x="3" y="414"/>
                    <a:pt x="2" y="414"/>
                    <a:pt x="1" y="415"/>
                  </a:cubicBezTo>
                  <a:cubicBezTo>
                    <a:pt x="2" y="369"/>
                    <a:pt x="2" y="369"/>
                    <a:pt x="2" y="369"/>
                  </a:cubicBezTo>
                  <a:cubicBezTo>
                    <a:pt x="2" y="340"/>
                    <a:pt x="2" y="340"/>
                    <a:pt x="2" y="340"/>
                  </a:cubicBezTo>
                  <a:cubicBezTo>
                    <a:pt x="2" y="311"/>
                    <a:pt x="2" y="311"/>
                    <a:pt x="2" y="311"/>
                  </a:cubicBezTo>
                  <a:cubicBezTo>
                    <a:pt x="2" y="253"/>
                    <a:pt x="2" y="253"/>
                    <a:pt x="2" y="253"/>
                  </a:cubicBezTo>
                  <a:cubicBezTo>
                    <a:pt x="2" y="229"/>
                    <a:pt x="2" y="229"/>
                    <a:pt x="2" y="229"/>
                  </a:cubicBezTo>
                  <a:cubicBezTo>
                    <a:pt x="2" y="198"/>
                    <a:pt x="2" y="198"/>
                    <a:pt x="2" y="198"/>
                  </a:cubicBezTo>
                  <a:cubicBezTo>
                    <a:pt x="2" y="190"/>
                    <a:pt x="2" y="190"/>
                    <a:pt x="2" y="190"/>
                  </a:cubicBezTo>
                  <a:cubicBezTo>
                    <a:pt x="2" y="90"/>
                    <a:pt x="2" y="90"/>
                    <a:pt x="2" y="90"/>
                  </a:cubicBezTo>
                  <a:cubicBezTo>
                    <a:pt x="2" y="83"/>
                    <a:pt x="3" y="77"/>
                    <a:pt x="5" y="71"/>
                  </a:cubicBezTo>
                  <a:cubicBezTo>
                    <a:pt x="9" y="54"/>
                    <a:pt x="18" y="38"/>
                    <a:pt x="30" y="26"/>
                  </a:cubicBezTo>
                  <a:cubicBezTo>
                    <a:pt x="36" y="20"/>
                    <a:pt x="43" y="15"/>
                    <a:pt x="50" y="11"/>
                  </a:cubicBezTo>
                  <a:cubicBezTo>
                    <a:pt x="63" y="4"/>
                    <a:pt x="79" y="0"/>
                    <a:pt x="96" y="0"/>
                  </a:cubicBezTo>
                  <a:cubicBezTo>
                    <a:pt x="130" y="1"/>
                    <a:pt x="160" y="21"/>
                    <a:pt x="175" y="49"/>
                  </a:cubicBezTo>
                  <a:cubicBezTo>
                    <a:pt x="176" y="52"/>
                    <a:pt x="177" y="54"/>
                    <a:pt x="178" y="57"/>
                  </a:cubicBezTo>
                  <a:cubicBezTo>
                    <a:pt x="183" y="67"/>
                    <a:pt x="185" y="79"/>
                    <a:pt x="185" y="91"/>
                  </a:cubicBezTo>
                  <a:cubicBezTo>
                    <a:pt x="174" y="86"/>
                    <a:pt x="139" y="76"/>
                    <a:pt x="111" y="90"/>
                  </a:cubicBezTo>
                  <a:cubicBezTo>
                    <a:pt x="110" y="91"/>
                    <a:pt x="110" y="91"/>
                    <a:pt x="110" y="91"/>
                  </a:cubicBezTo>
                  <a:cubicBezTo>
                    <a:pt x="90" y="101"/>
                    <a:pt x="77" y="121"/>
                    <a:pt x="72" y="150"/>
                  </a:cubicBezTo>
                  <a:cubicBezTo>
                    <a:pt x="71" y="154"/>
                    <a:pt x="74" y="157"/>
                    <a:pt x="78" y="158"/>
                  </a:cubicBezTo>
                  <a:cubicBezTo>
                    <a:pt x="78" y="158"/>
                    <a:pt x="79" y="158"/>
                    <a:pt x="79" y="158"/>
                  </a:cubicBezTo>
                  <a:cubicBezTo>
                    <a:pt x="82" y="158"/>
                    <a:pt x="85" y="156"/>
                    <a:pt x="86" y="152"/>
                  </a:cubicBezTo>
                  <a:cubicBezTo>
                    <a:pt x="91" y="128"/>
                    <a:pt x="101" y="112"/>
                    <a:pt x="116" y="104"/>
                  </a:cubicBezTo>
                  <a:cubicBezTo>
                    <a:pt x="121" y="101"/>
                    <a:pt x="127" y="100"/>
                    <a:pt x="132" y="99"/>
                  </a:cubicBezTo>
                  <a:cubicBezTo>
                    <a:pt x="157" y="94"/>
                    <a:pt x="183" y="105"/>
                    <a:pt x="184" y="106"/>
                  </a:cubicBezTo>
                  <a:cubicBezTo>
                    <a:pt x="186" y="107"/>
                    <a:pt x="188" y="106"/>
                    <a:pt x="190" y="105"/>
                  </a:cubicBezTo>
                  <a:cubicBezTo>
                    <a:pt x="195" y="105"/>
                    <a:pt x="200" y="105"/>
                    <a:pt x="205" y="105"/>
                  </a:cubicBezTo>
                  <a:cubicBezTo>
                    <a:pt x="224" y="105"/>
                    <a:pt x="242" y="109"/>
                    <a:pt x="259" y="116"/>
                  </a:cubicBezTo>
                  <a:cubicBezTo>
                    <a:pt x="260" y="117"/>
                    <a:pt x="262" y="118"/>
                    <a:pt x="263" y="118"/>
                  </a:cubicBezTo>
                  <a:cubicBezTo>
                    <a:pt x="277" y="125"/>
                    <a:pt x="291" y="134"/>
                    <a:pt x="302" y="145"/>
                  </a:cubicBezTo>
                  <a:cubicBezTo>
                    <a:pt x="303" y="146"/>
                    <a:pt x="303" y="146"/>
                    <a:pt x="304" y="147"/>
                  </a:cubicBezTo>
                  <a:cubicBezTo>
                    <a:pt x="310" y="153"/>
                    <a:pt x="315" y="159"/>
                    <a:pt x="320" y="166"/>
                  </a:cubicBezTo>
                  <a:cubicBezTo>
                    <a:pt x="320" y="167"/>
                    <a:pt x="320" y="167"/>
                    <a:pt x="320" y="167"/>
                  </a:cubicBezTo>
                  <a:cubicBezTo>
                    <a:pt x="337" y="191"/>
                    <a:pt x="347" y="220"/>
                    <a:pt x="346" y="252"/>
                  </a:cubicBezTo>
                  <a:cubicBezTo>
                    <a:pt x="346" y="256"/>
                    <a:pt x="346" y="261"/>
                    <a:pt x="345" y="266"/>
                  </a:cubicBezTo>
                  <a:cubicBezTo>
                    <a:pt x="344" y="266"/>
                    <a:pt x="342" y="267"/>
                    <a:pt x="341" y="267"/>
                  </a:cubicBezTo>
                  <a:cubicBezTo>
                    <a:pt x="340" y="268"/>
                    <a:pt x="331" y="275"/>
                    <a:pt x="317" y="282"/>
                  </a:cubicBezTo>
                  <a:cubicBezTo>
                    <a:pt x="302" y="289"/>
                    <a:pt x="282" y="296"/>
                    <a:pt x="260" y="296"/>
                  </a:cubicBezTo>
                  <a:cubicBezTo>
                    <a:pt x="240" y="296"/>
                    <a:pt x="218" y="289"/>
                    <a:pt x="198" y="271"/>
                  </a:cubicBezTo>
                  <a:cubicBezTo>
                    <a:pt x="194" y="269"/>
                    <a:pt x="191" y="266"/>
                    <a:pt x="188" y="263"/>
                  </a:cubicBezTo>
                  <a:cubicBezTo>
                    <a:pt x="193" y="256"/>
                    <a:pt x="200" y="244"/>
                    <a:pt x="201" y="229"/>
                  </a:cubicBezTo>
                  <a:cubicBezTo>
                    <a:pt x="202" y="226"/>
                    <a:pt x="202" y="222"/>
                    <a:pt x="201" y="218"/>
                  </a:cubicBezTo>
                  <a:cubicBezTo>
                    <a:pt x="200" y="203"/>
                    <a:pt x="192" y="191"/>
                    <a:pt x="178" y="180"/>
                  </a:cubicBezTo>
                  <a:cubicBezTo>
                    <a:pt x="178" y="180"/>
                    <a:pt x="178" y="180"/>
                    <a:pt x="178" y="180"/>
                  </a:cubicBezTo>
                  <a:cubicBezTo>
                    <a:pt x="175" y="178"/>
                    <a:pt x="170" y="178"/>
                    <a:pt x="168" y="182"/>
                  </a:cubicBezTo>
                  <a:cubicBezTo>
                    <a:pt x="166" y="184"/>
                    <a:pt x="166" y="186"/>
                    <a:pt x="167" y="189"/>
                  </a:cubicBezTo>
                  <a:cubicBezTo>
                    <a:pt x="168" y="190"/>
                    <a:pt x="168" y="191"/>
                    <a:pt x="169" y="192"/>
                  </a:cubicBezTo>
                  <a:cubicBezTo>
                    <a:pt x="180" y="200"/>
                    <a:pt x="186" y="209"/>
                    <a:pt x="187" y="219"/>
                  </a:cubicBezTo>
                  <a:cubicBezTo>
                    <a:pt x="187" y="223"/>
                    <a:pt x="187" y="226"/>
                    <a:pt x="186" y="229"/>
                  </a:cubicBezTo>
                  <a:cubicBezTo>
                    <a:pt x="184" y="245"/>
                    <a:pt x="174" y="257"/>
                    <a:pt x="173" y="258"/>
                  </a:cubicBezTo>
                  <a:cubicBezTo>
                    <a:pt x="173" y="258"/>
                    <a:pt x="173" y="258"/>
                    <a:pt x="173" y="258"/>
                  </a:cubicBezTo>
                  <a:cubicBezTo>
                    <a:pt x="173" y="258"/>
                    <a:pt x="173" y="258"/>
                    <a:pt x="173" y="258"/>
                  </a:cubicBezTo>
                  <a:cubicBezTo>
                    <a:pt x="172" y="259"/>
                    <a:pt x="170" y="262"/>
                    <a:pt x="166" y="265"/>
                  </a:cubicBezTo>
                  <a:cubicBezTo>
                    <a:pt x="156" y="274"/>
                    <a:pt x="137" y="287"/>
                    <a:pt x="116" y="287"/>
                  </a:cubicBezTo>
                  <a:cubicBezTo>
                    <a:pt x="99" y="286"/>
                    <a:pt x="84" y="277"/>
                    <a:pt x="71" y="260"/>
                  </a:cubicBezTo>
                  <a:cubicBezTo>
                    <a:pt x="71" y="259"/>
                    <a:pt x="71" y="259"/>
                    <a:pt x="70" y="259"/>
                  </a:cubicBezTo>
                  <a:cubicBezTo>
                    <a:pt x="68" y="255"/>
                    <a:pt x="63" y="255"/>
                    <a:pt x="60" y="257"/>
                  </a:cubicBezTo>
                  <a:cubicBezTo>
                    <a:pt x="58" y="259"/>
                    <a:pt x="57" y="262"/>
                    <a:pt x="57" y="264"/>
                  </a:cubicBezTo>
                  <a:cubicBezTo>
                    <a:pt x="58" y="265"/>
                    <a:pt x="58" y="267"/>
                    <a:pt x="59" y="267"/>
                  </a:cubicBezTo>
                  <a:cubicBezTo>
                    <a:pt x="59" y="268"/>
                    <a:pt x="59" y="268"/>
                    <a:pt x="59" y="268"/>
                  </a:cubicBezTo>
                  <a:cubicBezTo>
                    <a:pt x="75" y="289"/>
                    <a:pt x="93" y="300"/>
                    <a:pt x="113" y="301"/>
                  </a:cubicBezTo>
                  <a:cubicBezTo>
                    <a:pt x="114" y="301"/>
                    <a:pt x="114" y="301"/>
                    <a:pt x="115" y="301"/>
                  </a:cubicBezTo>
                  <a:cubicBezTo>
                    <a:pt x="141" y="302"/>
                    <a:pt x="164" y="286"/>
                    <a:pt x="175" y="276"/>
                  </a:cubicBezTo>
                  <a:cubicBezTo>
                    <a:pt x="177" y="275"/>
                    <a:pt x="177" y="274"/>
                    <a:pt x="178" y="274"/>
                  </a:cubicBezTo>
                  <a:cubicBezTo>
                    <a:pt x="182" y="277"/>
                    <a:pt x="185" y="280"/>
                    <a:pt x="188" y="283"/>
                  </a:cubicBezTo>
                  <a:cubicBezTo>
                    <a:pt x="212" y="303"/>
                    <a:pt x="238" y="310"/>
                    <a:pt x="261" y="310"/>
                  </a:cubicBezTo>
                  <a:cubicBezTo>
                    <a:pt x="264" y="310"/>
                    <a:pt x="266" y="310"/>
                    <a:pt x="268" y="310"/>
                  </a:cubicBezTo>
                  <a:cubicBezTo>
                    <a:pt x="289" y="309"/>
                    <a:pt x="308" y="302"/>
                    <a:pt x="322" y="296"/>
                  </a:cubicBezTo>
                  <a:cubicBezTo>
                    <a:pt x="338" y="288"/>
                    <a:pt x="349" y="280"/>
                    <a:pt x="350" y="279"/>
                  </a:cubicBezTo>
                  <a:cubicBezTo>
                    <a:pt x="383" y="306"/>
                    <a:pt x="404" y="347"/>
                    <a:pt x="403" y="393"/>
                  </a:cubicBezTo>
                  <a:cubicBezTo>
                    <a:pt x="402" y="428"/>
                    <a:pt x="390" y="459"/>
                    <a:pt x="369" y="483"/>
                  </a:cubicBezTo>
                  <a:cubicBezTo>
                    <a:pt x="369" y="483"/>
                    <a:pt x="368" y="483"/>
                    <a:pt x="368" y="483"/>
                  </a:cubicBezTo>
                  <a:cubicBezTo>
                    <a:pt x="367" y="482"/>
                    <a:pt x="366" y="482"/>
                    <a:pt x="365" y="482"/>
                  </a:cubicBezTo>
                  <a:cubicBezTo>
                    <a:pt x="363" y="483"/>
                    <a:pt x="362" y="483"/>
                    <a:pt x="361" y="483"/>
                  </a:cubicBezTo>
                  <a:cubicBezTo>
                    <a:pt x="356" y="484"/>
                    <a:pt x="349" y="485"/>
                    <a:pt x="340" y="485"/>
                  </a:cubicBezTo>
                  <a:cubicBezTo>
                    <a:pt x="339" y="485"/>
                    <a:pt x="337" y="485"/>
                    <a:pt x="336" y="485"/>
                  </a:cubicBezTo>
                  <a:cubicBezTo>
                    <a:pt x="328" y="485"/>
                    <a:pt x="319" y="483"/>
                    <a:pt x="311" y="479"/>
                  </a:cubicBezTo>
                  <a:cubicBezTo>
                    <a:pt x="311" y="479"/>
                    <a:pt x="311" y="479"/>
                    <a:pt x="311" y="479"/>
                  </a:cubicBezTo>
                  <a:cubicBezTo>
                    <a:pt x="310" y="478"/>
                    <a:pt x="308" y="478"/>
                    <a:pt x="307" y="477"/>
                  </a:cubicBezTo>
                  <a:cubicBezTo>
                    <a:pt x="299" y="471"/>
                    <a:pt x="293" y="463"/>
                    <a:pt x="292" y="451"/>
                  </a:cubicBezTo>
                  <a:cubicBezTo>
                    <a:pt x="291" y="447"/>
                    <a:pt x="287" y="444"/>
                    <a:pt x="283" y="445"/>
                  </a:cubicBezTo>
                  <a:cubicBezTo>
                    <a:pt x="279" y="446"/>
                    <a:pt x="277" y="449"/>
                    <a:pt x="277" y="453"/>
                  </a:cubicBezTo>
                  <a:cubicBezTo>
                    <a:pt x="279" y="468"/>
                    <a:pt x="286" y="479"/>
                    <a:pt x="296" y="487"/>
                  </a:cubicBezTo>
                  <a:cubicBezTo>
                    <a:pt x="297" y="488"/>
                    <a:pt x="298" y="488"/>
                    <a:pt x="299" y="489"/>
                  </a:cubicBezTo>
                  <a:cubicBezTo>
                    <a:pt x="307" y="494"/>
                    <a:pt x="315" y="497"/>
                    <a:pt x="324" y="498"/>
                  </a:cubicBezTo>
                  <a:cubicBezTo>
                    <a:pt x="323" y="499"/>
                    <a:pt x="322" y="499"/>
                    <a:pt x="321" y="500"/>
                  </a:cubicBezTo>
                  <a:cubicBezTo>
                    <a:pt x="302" y="513"/>
                    <a:pt x="287" y="533"/>
                    <a:pt x="290" y="562"/>
                  </a:cubicBezTo>
                  <a:cubicBezTo>
                    <a:pt x="290" y="565"/>
                    <a:pt x="293" y="568"/>
                    <a:pt x="297" y="568"/>
                  </a:cubicBezTo>
                  <a:cubicBezTo>
                    <a:pt x="298" y="568"/>
                    <a:pt x="298" y="568"/>
                    <a:pt x="298" y="568"/>
                  </a:cubicBezTo>
                  <a:cubicBezTo>
                    <a:pt x="302" y="568"/>
                    <a:pt x="305" y="564"/>
                    <a:pt x="304" y="560"/>
                  </a:cubicBezTo>
                  <a:cubicBezTo>
                    <a:pt x="301" y="534"/>
                    <a:pt x="318" y="518"/>
                    <a:pt x="335" y="509"/>
                  </a:cubicBezTo>
                  <a:cubicBezTo>
                    <a:pt x="343" y="504"/>
                    <a:pt x="352" y="501"/>
                    <a:pt x="358" y="499"/>
                  </a:cubicBezTo>
                  <a:cubicBezTo>
                    <a:pt x="359" y="499"/>
                    <a:pt x="359" y="499"/>
                    <a:pt x="360" y="499"/>
                  </a:cubicBezTo>
                  <a:cubicBezTo>
                    <a:pt x="361" y="498"/>
                    <a:pt x="363" y="498"/>
                    <a:pt x="364" y="497"/>
                  </a:cubicBezTo>
                  <a:cubicBezTo>
                    <a:pt x="366" y="497"/>
                    <a:pt x="367" y="497"/>
                    <a:pt x="367" y="497"/>
                  </a:cubicBezTo>
                  <a:cubicBezTo>
                    <a:pt x="371" y="502"/>
                    <a:pt x="375" y="507"/>
                    <a:pt x="378" y="512"/>
                  </a:cubicBezTo>
                  <a:cubicBezTo>
                    <a:pt x="383" y="521"/>
                    <a:pt x="388" y="530"/>
                    <a:pt x="391" y="54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5" name="Freeform 7">
              <a:extLst>
                <a:ext uri="{FF2B5EF4-FFF2-40B4-BE49-F238E27FC236}">
                  <a16:creationId xmlns:a16="http://schemas.microsoft.com/office/drawing/2014/main" id="{5A243ADE-73F9-4D71-961E-CDA3C09CAEFB}"/>
                </a:ext>
              </a:extLst>
            </p:cNvPr>
            <p:cNvSpPr>
              <a:spLocks/>
            </p:cNvSpPr>
            <p:nvPr/>
          </p:nvSpPr>
          <p:spPr bwMode="auto">
            <a:xfrm>
              <a:off x="4062" y="2116"/>
              <a:ext cx="1049" cy="1646"/>
            </a:xfrm>
            <a:custGeom>
              <a:avLst/>
              <a:gdLst>
                <a:gd name="T0" fmla="*/ 0 w 402"/>
                <a:gd name="T1" fmla="*/ 565 h 632"/>
                <a:gd name="T2" fmla="*/ 12 w 402"/>
                <a:gd name="T3" fmla="*/ 408 h 632"/>
                <a:gd name="T4" fmla="*/ 104 w 402"/>
                <a:gd name="T5" fmla="*/ 237 h 632"/>
                <a:gd name="T6" fmla="*/ 238 w 402"/>
                <a:gd name="T7" fmla="*/ 195 h 632"/>
                <a:gd name="T8" fmla="*/ 183 w 402"/>
                <a:gd name="T9" fmla="*/ 254 h 632"/>
                <a:gd name="T10" fmla="*/ 126 w 402"/>
                <a:gd name="T11" fmla="*/ 324 h 632"/>
                <a:gd name="T12" fmla="*/ 289 w 402"/>
                <a:gd name="T13" fmla="*/ 244 h 632"/>
                <a:gd name="T14" fmla="*/ 365 w 402"/>
                <a:gd name="T15" fmla="*/ 4 h 632"/>
                <a:gd name="T16" fmla="*/ 394 w 402"/>
                <a:gd name="T17" fmla="*/ 42 h 632"/>
                <a:gd name="T18" fmla="*/ 367 w 402"/>
                <a:gd name="T19" fmla="*/ 310 h 632"/>
                <a:gd name="T20" fmla="*/ 282 w 402"/>
                <a:gd name="T21" fmla="*/ 406 h 632"/>
                <a:gd name="T22" fmla="*/ 60 w 402"/>
                <a:gd name="T23" fmla="*/ 632 h 632"/>
                <a:gd name="T24" fmla="*/ 0 w 402"/>
                <a:gd name="T25" fmla="*/ 56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2" h="632">
                  <a:moveTo>
                    <a:pt x="0" y="565"/>
                  </a:moveTo>
                  <a:cubicBezTo>
                    <a:pt x="0" y="565"/>
                    <a:pt x="14" y="521"/>
                    <a:pt x="12" y="408"/>
                  </a:cubicBezTo>
                  <a:cubicBezTo>
                    <a:pt x="9" y="295"/>
                    <a:pt x="58" y="272"/>
                    <a:pt x="104" y="237"/>
                  </a:cubicBezTo>
                  <a:cubicBezTo>
                    <a:pt x="150" y="203"/>
                    <a:pt x="209" y="146"/>
                    <a:pt x="238" y="195"/>
                  </a:cubicBezTo>
                  <a:cubicBezTo>
                    <a:pt x="249" y="213"/>
                    <a:pt x="216" y="233"/>
                    <a:pt x="183" y="254"/>
                  </a:cubicBezTo>
                  <a:cubicBezTo>
                    <a:pt x="147" y="277"/>
                    <a:pt x="109" y="302"/>
                    <a:pt x="126" y="324"/>
                  </a:cubicBezTo>
                  <a:cubicBezTo>
                    <a:pt x="158" y="367"/>
                    <a:pt x="289" y="244"/>
                    <a:pt x="289" y="244"/>
                  </a:cubicBezTo>
                  <a:cubicBezTo>
                    <a:pt x="289" y="244"/>
                    <a:pt x="328" y="0"/>
                    <a:pt x="365" y="4"/>
                  </a:cubicBezTo>
                  <a:cubicBezTo>
                    <a:pt x="402" y="7"/>
                    <a:pt x="397" y="14"/>
                    <a:pt x="394" y="42"/>
                  </a:cubicBezTo>
                  <a:cubicBezTo>
                    <a:pt x="390" y="71"/>
                    <a:pt x="367" y="310"/>
                    <a:pt x="367" y="310"/>
                  </a:cubicBezTo>
                  <a:cubicBezTo>
                    <a:pt x="367" y="310"/>
                    <a:pt x="327" y="360"/>
                    <a:pt x="282" y="406"/>
                  </a:cubicBezTo>
                  <a:cubicBezTo>
                    <a:pt x="237" y="451"/>
                    <a:pt x="71" y="609"/>
                    <a:pt x="60" y="632"/>
                  </a:cubicBezTo>
                  <a:cubicBezTo>
                    <a:pt x="0" y="565"/>
                    <a:pt x="0" y="565"/>
                    <a:pt x="0" y="565"/>
                  </a:cubicBezTo>
                </a:path>
              </a:pathLst>
            </a:custGeom>
            <a:solidFill>
              <a:srgbClr val="F7C9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6" name="Rectangle 8">
              <a:extLst>
                <a:ext uri="{FF2B5EF4-FFF2-40B4-BE49-F238E27FC236}">
                  <a16:creationId xmlns:a16="http://schemas.microsoft.com/office/drawing/2014/main" id="{F1759CCC-4BFC-40AE-A3CB-57C90E82D2EF}"/>
                </a:ext>
              </a:extLst>
            </p:cNvPr>
            <p:cNvSpPr>
              <a:spLocks noChangeArrowheads="1"/>
            </p:cNvSpPr>
            <p:nvPr/>
          </p:nvSpPr>
          <p:spPr bwMode="auto">
            <a:xfrm>
              <a:off x="3916" y="3567"/>
              <a:ext cx="631" cy="753"/>
            </a:xfrm>
            <a:prstGeom prst="rect">
              <a:avLst/>
            </a:prstGeom>
            <a:solidFill>
              <a:srgbClr val="C2B5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7" name="Freeform 9">
              <a:extLst>
                <a:ext uri="{FF2B5EF4-FFF2-40B4-BE49-F238E27FC236}">
                  <a16:creationId xmlns:a16="http://schemas.microsoft.com/office/drawing/2014/main" id="{D89CA481-F4E7-4EC3-9F74-3BF37D200B7B}"/>
                </a:ext>
              </a:extLst>
            </p:cNvPr>
            <p:cNvSpPr>
              <a:spLocks/>
            </p:cNvSpPr>
            <p:nvPr/>
          </p:nvSpPr>
          <p:spPr bwMode="auto">
            <a:xfrm>
              <a:off x="3864" y="3687"/>
              <a:ext cx="777" cy="633"/>
            </a:xfrm>
            <a:custGeom>
              <a:avLst/>
              <a:gdLst>
                <a:gd name="T0" fmla="*/ 0 w 777"/>
                <a:gd name="T1" fmla="*/ 0 h 633"/>
                <a:gd name="T2" fmla="*/ 52 w 777"/>
                <a:gd name="T3" fmla="*/ 633 h 633"/>
                <a:gd name="T4" fmla="*/ 777 w 777"/>
                <a:gd name="T5" fmla="*/ 633 h 633"/>
                <a:gd name="T6" fmla="*/ 777 w 777"/>
                <a:gd name="T7" fmla="*/ 0 h 633"/>
                <a:gd name="T8" fmla="*/ 561 w 777"/>
                <a:gd name="T9" fmla="*/ 0 h 633"/>
                <a:gd name="T10" fmla="*/ 490 w 777"/>
                <a:gd name="T11" fmla="*/ 239 h 633"/>
                <a:gd name="T12" fmla="*/ 464 w 777"/>
                <a:gd name="T13" fmla="*/ 0 h 633"/>
                <a:gd name="T14" fmla="*/ 0 w 777"/>
                <a:gd name="T15" fmla="*/ 0 h 6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633">
                  <a:moveTo>
                    <a:pt x="0" y="0"/>
                  </a:moveTo>
                  <a:lnTo>
                    <a:pt x="52" y="633"/>
                  </a:lnTo>
                  <a:lnTo>
                    <a:pt x="777" y="633"/>
                  </a:lnTo>
                  <a:lnTo>
                    <a:pt x="777" y="0"/>
                  </a:lnTo>
                  <a:lnTo>
                    <a:pt x="561" y="0"/>
                  </a:lnTo>
                  <a:lnTo>
                    <a:pt x="490" y="239"/>
                  </a:lnTo>
                  <a:lnTo>
                    <a:pt x="46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Oval 10">
              <a:extLst>
                <a:ext uri="{FF2B5EF4-FFF2-40B4-BE49-F238E27FC236}">
                  <a16:creationId xmlns:a16="http://schemas.microsoft.com/office/drawing/2014/main" id="{2024A183-7860-45E6-977F-8F3F0AD19C49}"/>
                </a:ext>
              </a:extLst>
            </p:cNvPr>
            <p:cNvSpPr>
              <a:spLocks noChangeArrowheads="1"/>
            </p:cNvSpPr>
            <p:nvPr/>
          </p:nvSpPr>
          <p:spPr bwMode="auto">
            <a:xfrm>
              <a:off x="4498" y="3887"/>
              <a:ext cx="94" cy="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Oval 11">
              <a:extLst>
                <a:ext uri="{FF2B5EF4-FFF2-40B4-BE49-F238E27FC236}">
                  <a16:creationId xmlns:a16="http://schemas.microsoft.com/office/drawing/2014/main" id="{6B86B0A9-D45C-4D7A-8159-A59665CCBE0A}"/>
                </a:ext>
              </a:extLst>
            </p:cNvPr>
            <p:cNvSpPr>
              <a:spLocks noChangeArrowheads="1"/>
            </p:cNvSpPr>
            <p:nvPr/>
          </p:nvSpPr>
          <p:spPr bwMode="auto">
            <a:xfrm>
              <a:off x="4498" y="3783"/>
              <a:ext cx="94"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Freeform 12">
              <a:extLst>
                <a:ext uri="{FF2B5EF4-FFF2-40B4-BE49-F238E27FC236}">
                  <a16:creationId xmlns:a16="http://schemas.microsoft.com/office/drawing/2014/main" id="{28AF7665-97ED-4E72-B509-AFA312100118}"/>
                </a:ext>
              </a:extLst>
            </p:cNvPr>
            <p:cNvSpPr>
              <a:spLocks/>
            </p:cNvSpPr>
            <p:nvPr/>
          </p:nvSpPr>
          <p:spPr bwMode="auto">
            <a:xfrm>
              <a:off x="2571" y="2116"/>
              <a:ext cx="1047" cy="1646"/>
            </a:xfrm>
            <a:custGeom>
              <a:avLst/>
              <a:gdLst>
                <a:gd name="T0" fmla="*/ 401 w 401"/>
                <a:gd name="T1" fmla="*/ 565 h 632"/>
                <a:gd name="T2" fmla="*/ 390 w 401"/>
                <a:gd name="T3" fmla="*/ 408 h 632"/>
                <a:gd name="T4" fmla="*/ 297 w 401"/>
                <a:gd name="T5" fmla="*/ 237 h 632"/>
                <a:gd name="T6" fmla="*/ 163 w 401"/>
                <a:gd name="T7" fmla="*/ 195 h 632"/>
                <a:gd name="T8" fmla="*/ 218 w 401"/>
                <a:gd name="T9" fmla="*/ 254 h 632"/>
                <a:gd name="T10" fmla="*/ 275 w 401"/>
                <a:gd name="T11" fmla="*/ 324 h 632"/>
                <a:gd name="T12" fmla="*/ 112 w 401"/>
                <a:gd name="T13" fmla="*/ 244 h 632"/>
                <a:gd name="T14" fmla="*/ 36 w 401"/>
                <a:gd name="T15" fmla="*/ 4 h 632"/>
                <a:gd name="T16" fmla="*/ 8 w 401"/>
                <a:gd name="T17" fmla="*/ 42 h 632"/>
                <a:gd name="T18" fmla="*/ 34 w 401"/>
                <a:gd name="T19" fmla="*/ 310 h 632"/>
                <a:gd name="T20" fmla="*/ 120 w 401"/>
                <a:gd name="T21" fmla="*/ 406 h 632"/>
                <a:gd name="T22" fmla="*/ 341 w 401"/>
                <a:gd name="T23" fmla="*/ 632 h 632"/>
                <a:gd name="T24" fmla="*/ 401 w 401"/>
                <a:gd name="T25" fmla="*/ 56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1" h="632">
                  <a:moveTo>
                    <a:pt x="401" y="565"/>
                  </a:moveTo>
                  <a:cubicBezTo>
                    <a:pt x="401" y="565"/>
                    <a:pt x="387" y="521"/>
                    <a:pt x="390" y="408"/>
                  </a:cubicBezTo>
                  <a:cubicBezTo>
                    <a:pt x="392" y="295"/>
                    <a:pt x="343" y="272"/>
                    <a:pt x="297" y="237"/>
                  </a:cubicBezTo>
                  <a:cubicBezTo>
                    <a:pt x="251" y="203"/>
                    <a:pt x="192" y="146"/>
                    <a:pt x="163" y="195"/>
                  </a:cubicBezTo>
                  <a:cubicBezTo>
                    <a:pt x="153" y="213"/>
                    <a:pt x="185" y="233"/>
                    <a:pt x="218" y="254"/>
                  </a:cubicBezTo>
                  <a:cubicBezTo>
                    <a:pt x="255" y="277"/>
                    <a:pt x="292" y="302"/>
                    <a:pt x="275" y="324"/>
                  </a:cubicBezTo>
                  <a:cubicBezTo>
                    <a:pt x="244" y="367"/>
                    <a:pt x="112" y="244"/>
                    <a:pt x="112" y="244"/>
                  </a:cubicBezTo>
                  <a:cubicBezTo>
                    <a:pt x="112" y="244"/>
                    <a:pt x="73" y="0"/>
                    <a:pt x="36" y="4"/>
                  </a:cubicBezTo>
                  <a:cubicBezTo>
                    <a:pt x="0" y="7"/>
                    <a:pt x="4" y="14"/>
                    <a:pt x="8" y="42"/>
                  </a:cubicBezTo>
                  <a:cubicBezTo>
                    <a:pt x="11" y="71"/>
                    <a:pt x="34" y="310"/>
                    <a:pt x="34" y="310"/>
                  </a:cubicBezTo>
                  <a:cubicBezTo>
                    <a:pt x="34" y="310"/>
                    <a:pt x="75" y="360"/>
                    <a:pt x="120" y="406"/>
                  </a:cubicBezTo>
                  <a:cubicBezTo>
                    <a:pt x="165" y="451"/>
                    <a:pt x="330" y="609"/>
                    <a:pt x="341" y="632"/>
                  </a:cubicBezTo>
                  <a:cubicBezTo>
                    <a:pt x="401" y="565"/>
                    <a:pt x="401" y="565"/>
                    <a:pt x="401" y="565"/>
                  </a:cubicBezTo>
                </a:path>
              </a:pathLst>
            </a:custGeom>
            <a:solidFill>
              <a:srgbClr val="F7C9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1" name="Rectangle 13">
              <a:extLst>
                <a:ext uri="{FF2B5EF4-FFF2-40B4-BE49-F238E27FC236}">
                  <a16:creationId xmlns:a16="http://schemas.microsoft.com/office/drawing/2014/main" id="{1196C518-BFB6-4F86-870B-180237F6D015}"/>
                </a:ext>
              </a:extLst>
            </p:cNvPr>
            <p:cNvSpPr>
              <a:spLocks noChangeArrowheads="1"/>
            </p:cNvSpPr>
            <p:nvPr/>
          </p:nvSpPr>
          <p:spPr bwMode="auto">
            <a:xfrm>
              <a:off x="3133" y="3567"/>
              <a:ext cx="631" cy="753"/>
            </a:xfrm>
            <a:prstGeom prst="rect">
              <a:avLst/>
            </a:prstGeom>
            <a:solidFill>
              <a:srgbClr val="C2B5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2" name="Freeform 14">
              <a:extLst>
                <a:ext uri="{FF2B5EF4-FFF2-40B4-BE49-F238E27FC236}">
                  <a16:creationId xmlns:a16="http://schemas.microsoft.com/office/drawing/2014/main" id="{B5984EE7-81C1-4EAD-A578-5F8B354C14F7}"/>
                </a:ext>
              </a:extLst>
            </p:cNvPr>
            <p:cNvSpPr>
              <a:spLocks/>
            </p:cNvSpPr>
            <p:nvPr/>
          </p:nvSpPr>
          <p:spPr bwMode="auto">
            <a:xfrm>
              <a:off x="3039" y="3687"/>
              <a:ext cx="780" cy="633"/>
            </a:xfrm>
            <a:custGeom>
              <a:avLst/>
              <a:gdLst>
                <a:gd name="T0" fmla="*/ 780 w 780"/>
                <a:gd name="T1" fmla="*/ 0 h 633"/>
                <a:gd name="T2" fmla="*/ 725 w 780"/>
                <a:gd name="T3" fmla="*/ 633 h 633"/>
                <a:gd name="T4" fmla="*/ 0 w 780"/>
                <a:gd name="T5" fmla="*/ 633 h 633"/>
                <a:gd name="T6" fmla="*/ 0 w 780"/>
                <a:gd name="T7" fmla="*/ 0 h 633"/>
                <a:gd name="T8" fmla="*/ 216 w 780"/>
                <a:gd name="T9" fmla="*/ 0 h 633"/>
                <a:gd name="T10" fmla="*/ 287 w 780"/>
                <a:gd name="T11" fmla="*/ 239 h 633"/>
                <a:gd name="T12" fmla="*/ 313 w 780"/>
                <a:gd name="T13" fmla="*/ 0 h 633"/>
                <a:gd name="T14" fmla="*/ 780 w 780"/>
                <a:gd name="T15" fmla="*/ 0 h 6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0" h="633">
                  <a:moveTo>
                    <a:pt x="780" y="0"/>
                  </a:moveTo>
                  <a:lnTo>
                    <a:pt x="725" y="633"/>
                  </a:lnTo>
                  <a:lnTo>
                    <a:pt x="0" y="633"/>
                  </a:lnTo>
                  <a:lnTo>
                    <a:pt x="0" y="0"/>
                  </a:lnTo>
                  <a:lnTo>
                    <a:pt x="216" y="0"/>
                  </a:lnTo>
                  <a:lnTo>
                    <a:pt x="287" y="239"/>
                  </a:lnTo>
                  <a:lnTo>
                    <a:pt x="313" y="0"/>
                  </a:lnTo>
                  <a:lnTo>
                    <a:pt x="78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3" name="Oval 15">
              <a:extLst>
                <a:ext uri="{FF2B5EF4-FFF2-40B4-BE49-F238E27FC236}">
                  <a16:creationId xmlns:a16="http://schemas.microsoft.com/office/drawing/2014/main" id="{2C502CB7-B231-43BA-8C09-1845255AAE04}"/>
                </a:ext>
              </a:extLst>
            </p:cNvPr>
            <p:cNvSpPr>
              <a:spLocks noChangeArrowheads="1"/>
            </p:cNvSpPr>
            <p:nvPr/>
          </p:nvSpPr>
          <p:spPr bwMode="auto">
            <a:xfrm>
              <a:off x="3122" y="3887"/>
              <a:ext cx="94" cy="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4" name="Oval 16">
              <a:extLst>
                <a:ext uri="{FF2B5EF4-FFF2-40B4-BE49-F238E27FC236}">
                  <a16:creationId xmlns:a16="http://schemas.microsoft.com/office/drawing/2014/main" id="{E556D4CF-7BED-4BAB-B762-EEFB79374C3A}"/>
                </a:ext>
              </a:extLst>
            </p:cNvPr>
            <p:cNvSpPr>
              <a:spLocks noChangeArrowheads="1"/>
            </p:cNvSpPr>
            <p:nvPr/>
          </p:nvSpPr>
          <p:spPr bwMode="auto">
            <a:xfrm>
              <a:off x="3122" y="3783"/>
              <a:ext cx="94"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51" name="组合 50">
            <a:extLst>
              <a:ext uri="{FF2B5EF4-FFF2-40B4-BE49-F238E27FC236}">
                <a16:creationId xmlns:a16="http://schemas.microsoft.com/office/drawing/2014/main" id="{11E32E23-A495-48C2-B6E5-BCAE4D1BD722}"/>
              </a:ext>
            </a:extLst>
          </p:cNvPr>
          <p:cNvGrpSpPr/>
          <p:nvPr/>
        </p:nvGrpSpPr>
        <p:grpSpPr>
          <a:xfrm>
            <a:off x="1258575" y="2576326"/>
            <a:ext cx="2642706" cy="1410737"/>
            <a:chOff x="1353098" y="2301289"/>
            <a:chExt cx="2642706" cy="1410737"/>
          </a:xfrm>
        </p:grpSpPr>
        <p:sp>
          <p:nvSpPr>
            <p:cNvPr id="52" name="矩形 51">
              <a:extLst>
                <a:ext uri="{FF2B5EF4-FFF2-40B4-BE49-F238E27FC236}">
                  <a16:creationId xmlns:a16="http://schemas.microsoft.com/office/drawing/2014/main" id="{419C3A74-328C-427C-8C52-CE41A6E25BB3}"/>
                </a:ext>
              </a:extLst>
            </p:cNvPr>
            <p:cNvSpPr/>
            <p:nvPr/>
          </p:nvSpPr>
          <p:spPr>
            <a:xfrm>
              <a:off x="1353098" y="2758303"/>
              <a:ext cx="2642706" cy="953723"/>
            </a:xfrm>
            <a:prstGeom prst="rect">
              <a:avLst/>
            </a:prstGeom>
          </p:spPr>
          <p:txBody>
            <a:bodyPr wrap="square">
              <a:spAutoFit/>
            </a:bodyPr>
            <a:lstStyle/>
            <a:p>
              <a:pPr>
                <a:lnSpc>
                  <a:spcPct val="120000"/>
                </a:lnSpc>
              </a:pP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计划系统学习操作系统原理，尤其是进程调度、虚拟内存和文件系统的内部机制。</a:t>
              </a:r>
            </a:p>
          </p:txBody>
        </p:sp>
        <p:sp>
          <p:nvSpPr>
            <p:cNvPr id="53" name="矩形 52">
              <a:extLst>
                <a:ext uri="{FF2B5EF4-FFF2-40B4-BE49-F238E27FC236}">
                  <a16:creationId xmlns:a16="http://schemas.microsoft.com/office/drawing/2014/main" id="{4FEE1ED2-AF63-4820-BCBC-B262746A1682}"/>
                </a:ext>
              </a:extLst>
            </p:cNvPr>
            <p:cNvSpPr/>
            <p:nvPr/>
          </p:nvSpPr>
          <p:spPr>
            <a:xfrm>
              <a:off x="1353098" y="2301289"/>
              <a:ext cx="697627" cy="400110"/>
            </a:xfrm>
            <a:prstGeom prst="rect">
              <a:avLst/>
            </a:prstGeom>
          </p:spPr>
          <p:txBody>
            <a:bodyPr wrap="none">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计划</a:t>
              </a:r>
            </a:p>
          </p:txBody>
        </p:sp>
      </p:grpSp>
      <p:grpSp>
        <p:nvGrpSpPr>
          <p:cNvPr id="54" name="组合 53">
            <a:extLst>
              <a:ext uri="{FF2B5EF4-FFF2-40B4-BE49-F238E27FC236}">
                <a16:creationId xmlns:a16="http://schemas.microsoft.com/office/drawing/2014/main" id="{98394ABD-2770-4BF2-8DAB-1A4E02BD0217}"/>
              </a:ext>
            </a:extLst>
          </p:cNvPr>
          <p:cNvGrpSpPr/>
          <p:nvPr/>
        </p:nvGrpSpPr>
        <p:grpSpPr>
          <a:xfrm>
            <a:off x="8448676" y="2576326"/>
            <a:ext cx="2642706" cy="1410737"/>
            <a:chOff x="8318655" y="2301289"/>
            <a:chExt cx="2642706" cy="1410737"/>
          </a:xfrm>
        </p:grpSpPr>
        <p:sp>
          <p:nvSpPr>
            <p:cNvPr id="55" name="矩形 54">
              <a:extLst>
                <a:ext uri="{FF2B5EF4-FFF2-40B4-BE49-F238E27FC236}">
                  <a16:creationId xmlns:a16="http://schemas.microsoft.com/office/drawing/2014/main" id="{6D627561-A725-431A-AF53-7B01BA0268CF}"/>
                </a:ext>
              </a:extLst>
            </p:cNvPr>
            <p:cNvSpPr/>
            <p:nvPr/>
          </p:nvSpPr>
          <p:spPr>
            <a:xfrm>
              <a:off x="8318655" y="2758303"/>
              <a:ext cx="2642706" cy="953723"/>
            </a:xfrm>
            <a:prstGeom prst="rect">
              <a:avLst/>
            </a:prstGeom>
          </p:spPr>
          <p:txBody>
            <a:bodyPr wrap="square">
              <a:spAutoFit/>
            </a:bodyPr>
            <a:lstStyle/>
            <a:p>
              <a:pPr>
                <a:lnSpc>
                  <a:spcPct val="120000"/>
                </a:lnSpc>
              </a:pP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希望能够实现一个基于 </a:t>
              </a:r>
              <a:r>
                <a:rPr lang="en-US" altLang="zh-CN"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Rust</a:t>
              </a: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、兼具高性能与高安全性的教育型操作系统原型。</a:t>
              </a:r>
            </a:p>
          </p:txBody>
        </p:sp>
        <p:sp>
          <p:nvSpPr>
            <p:cNvPr id="56" name="矩形 55">
              <a:extLst>
                <a:ext uri="{FF2B5EF4-FFF2-40B4-BE49-F238E27FC236}">
                  <a16:creationId xmlns:a16="http://schemas.microsoft.com/office/drawing/2014/main" id="{DC2B8E0A-373B-4EE3-8132-DE4A830C7DD6}"/>
                </a:ext>
              </a:extLst>
            </p:cNvPr>
            <p:cNvSpPr/>
            <p:nvPr/>
          </p:nvSpPr>
          <p:spPr>
            <a:xfrm>
              <a:off x="8318655" y="2301289"/>
              <a:ext cx="697627" cy="400110"/>
            </a:xfrm>
            <a:prstGeom prst="rect">
              <a:avLst/>
            </a:prstGeom>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构想</a:t>
              </a:r>
            </a:p>
          </p:txBody>
        </p:sp>
      </p:grpSp>
      <p:sp>
        <p:nvSpPr>
          <p:cNvPr id="28" name="object 11">
            <a:extLst>
              <a:ext uri="{FF2B5EF4-FFF2-40B4-BE49-F238E27FC236}">
                <a16:creationId xmlns:a16="http://schemas.microsoft.com/office/drawing/2014/main" id="{C9341A0E-AD6C-4366-9320-64A4B48437C6}"/>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3830797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59046" y="2461386"/>
            <a:ext cx="3365754" cy="848360"/>
          </a:xfrm>
          <a:prstGeom prst="rect">
            <a:avLst/>
          </a:prstGeom>
        </p:spPr>
        <p:txBody>
          <a:bodyPr vert="horz" wrap="square" lIns="0" tIns="12700" rIns="0" bIns="0" rtlCol="0">
            <a:spAutoFit/>
          </a:bodyPr>
          <a:lstStyle/>
          <a:p>
            <a:pPr marL="12700" algn="ctr">
              <a:lnSpc>
                <a:spcPct val="100000"/>
              </a:lnSpc>
              <a:spcBef>
                <a:spcPts val="100"/>
              </a:spcBef>
            </a:pPr>
            <a:r>
              <a:rPr lang="zh-CN" altLang="en-US" sz="5400" spc="600" dirty="0">
                <a:latin typeface="微软雅黑" panose="020B0503020204020204" pitchFamily="34" charset="-122"/>
                <a:ea typeface="微软雅黑" panose="020B0503020204020204" pitchFamily="34" charset="-122"/>
              </a:rPr>
              <a:t>致谢</a:t>
            </a:r>
            <a:endParaRPr sz="5400" dirty="0">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1404</Words>
  <PresentationFormat>Widescreen</PresentationFormat>
  <Paragraphs>183</Paragraphs>
  <Slides>23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宋体</vt:lpstr>
      <vt:lpstr>微软雅黑</vt:lpstr>
      <vt:lpstr>等线</vt:lpstr>
      <vt:lpstr>Arial</vt:lpstr>
      <vt:lpstr>Calibri</vt:lpstr>
      <vt:lpstr>Office Theme</vt:lpstr>
      <vt:lpstr>PowerPoint Presentation</vt:lpstr>
      <vt:lpstr>PowerPoint Presentation</vt:lpstr>
      <vt:lpstr>PowerPoint Presentation</vt:lpstr>
      <vt:lpstr>课题研究的背景</vt:lpstr>
      <vt:lpstr>课题研究的意义</vt:lpstr>
      <vt:lpstr>课题研究的国内外现状</vt:lpstr>
      <vt:lpstr>PowerPoint Presentation</vt:lpstr>
      <vt:lpstr>课题研究的主要内容</vt:lpstr>
      <vt:lpstr>课题研究的主要方法</vt:lpstr>
      <vt:lpstr>课题研究的逻辑框架（技术路线）</vt:lpstr>
      <vt:lpstr>课题研究的过程思路（计划）</vt:lpstr>
      <vt:lpstr>课题研究的创新价值点</vt:lpstr>
      <vt:lpstr>PowerPoint Presentation</vt:lpstr>
      <vt:lpstr>课题研究的具体过程</vt:lpstr>
      <vt:lpstr>PowerPoint Presentation</vt:lpstr>
      <vt:lpstr>课题研究的成果</vt:lpstr>
      <vt:lpstr>课题研究的成果</vt:lpstr>
      <vt:lpstr>课题研究的成果</vt:lpstr>
      <vt:lpstr>PowerPoint Presentation</vt:lpstr>
      <vt:lpstr>课题研究过程中解决困难的办法</vt:lpstr>
      <vt:lpstr>课题研究存在的不足</vt:lpstr>
      <vt:lpstr>课题研究的总结与思考（未来规划）</vt:lpstr>
      <vt:lpstr>致谢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2025-08-13T08:13:09Z</dcterms:created>
  <dcterms:modified xsi:type="dcterms:W3CDTF">2025-08-13T08:13:36Z</dcterms:modified>
</cp:coreProperties>
</file>